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 Питиримов" userId="642823b686ebaf7e" providerId="LiveId" clId="{5B313B61-E8FA-40D0-A14B-7BF674859D90}"/>
    <pc:docChg chg="undo custSel addSld delSld modSld sldOrd">
      <pc:chgData name="Александр Питиримов" userId="642823b686ebaf7e" providerId="LiveId" clId="{5B313B61-E8FA-40D0-A14B-7BF674859D90}" dt="2019-09-22T13:06:04.926" v="3393" actId="20577"/>
      <pc:docMkLst>
        <pc:docMk/>
      </pc:docMkLst>
      <pc:sldChg chg="addSp modSp">
        <pc:chgData name="Александр Питиримов" userId="642823b686ebaf7e" providerId="LiveId" clId="{5B313B61-E8FA-40D0-A14B-7BF674859D90}" dt="2019-09-22T12:47:40.472" v="2122" actId="1076"/>
        <pc:sldMkLst>
          <pc:docMk/>
          <pc:sldMk cId="1642677490" sldId="257"/>
        </pc:sldMkLst>
        <pc:spChg chg="mod">
          <ac:chgData name="Александр Питиримов" userId="642823b686ebaf7e" providerId="LiveId" clId="{5B313B61-E8FA-40D0-A14B-7BF674859D90}" dt="2019-09-22T12:45:10.393" v="2079" actId="1076"/>
          <ac:spMkLst>
            <pc:docMk/>
            <pc:sldMk cId="1642677490" sldId="257"/>
            <ac:spMk id="7" creationId="{824552C7-C982-4273-9467-C5662C70FA51}"/>
          </ac:spMkLst>
        </pc:spChg>
        <pc:spChg chg="mod">
          <ac:chgData name="Александр Питиримов" userId="642823b686ebaf7e" providerId="LiveId" clId="{5B313B61-E8FA-40D0-A14B-7BF674859D90}" dt="2019-09-22T12:47:40.472" v="2122" actId="1076"/>
          <ac:spMkLst>
            <pc:docMk/>
            <pc:sldMk cId="1642677490" sldId="257"/>
            <ac:spMk id="8" creationId="{919441C1-F7A2-486A-BB40-7155E8BCB25F}"/>
          </ac:spMkLst>
        </pc:spChg>
        <pc:spChg chg="add mod">
          <ac:chgData name="Александр Питиримов" userId="642823b686ebaf7e" providerId="LiveId" clId="{5B313B61-E8FA-40D0-A14B-7BF674859D90}" dt="2019-09-22T12:44:56.259" v="2077" actId="313"/>
          <ac:spMkLst>
            <pc:docMk/>
            <pc:sldMk cId="1642677490" sldId="257"/>
            <ac:spMk id="13" creationId="{533215BA-0393-4444-8CC0-16F29E4CFB22}"/>
          </ac:spMkLst>
        </pc:spChg>
      </pc:sldChg>
      <pc:sldChg chg="modSp">
        <pc:chgData name="Александр Питиримов" userId="642823b686ebaf7e" providerId="LiveId" clId="{5B313B61-E8FA-40D0-A14B-7BF674859D90}" dt="2019-09-22T12:26:56.174" v="598" actId="6549"/>
        <pc:sldMkLst>
          <pc:docMk/>
          <pc:sldMk cId="2425964299" sldId="261"/>
        </pc:sldMkLst>
        <pc:spChg chg="mod">
          <ac:chgData name="Александр Питиримов" userId="642823b686ebaf7e" providerId="LiveId" clId="{5B313B61-E8FA-40D0-A14B-7BF674859D90}" dt="2019-09-22T12:26:56.174" v="598" actId="6549"/>
          <ac:spMkLst>
            <pc:docMk/>
            <pc:sldMk cId="2425964299" sldId="261"/>
            <ac:spMk id="6" creationId="{40C01D01-5896-4321-B17C-F15E34DB2CFB}"/>
          </ac:spMkLst>
        </pc:spChg>
        <pc:spChg chg="mod">
          <ac:chgData name="Александр Питиримов" userId="642823b686ebaf7e" providerId="LiveId" clId="{5B313B61-E8FA-40D0-A14B-7BF674859D90}" dt="2019-09-22T11:20:33.619" v="161" actId="20577"/>
          <ac:spMkLst>
            <pc:docMk/>
            <pc:sldMk cId="2425964299" sldId="261"/>
            <ac:spMk id="7" creationId="{824552C7-C982-4273-9467-C5662C70FA51}"/>
          </ac:spMkLst>
        </pc:spChg>
      </pc:sldChg>
      <pc:sldChg chg="addSp delSp modSp add">
        <pc:chgData name="Александр Питиримов" userId="642823b686ebaf7e" providerId="LiveId" clId="{5B313B61-E8FA-40D0-A14B-7BF674859D90}" dt="2019-09-22T12:42:23.703" v="2018" actId="1076"/>
        <pc:sldMkLst>
          <pc:docMk/>
          <pc:sldMk cId="3734637077" sldId="262"/>
        </pc:sldMkLst>
        <pc:spChg chg="mod">
          <ac:chgData name="Александр Питиримов" userId="642823b686ebaf7e" providerId="LiveId" clId="{5B313B61-E8FA-40D0-A14B-7BF674859D90}" dt="2019-09-22T12:42:23.703" v="2018" actId="1076"/>
          <ac:spMkLst>
            <pc:docMk/>
            <pc:sldMk cId="3734637077" sldId="262"/>
            <ac:spMk id="6" creationId="{40C01D01-5896-4321-B17C-F15E34DB2CFB}"/>
          </ac:spMkLst>
        </pc:spChg>
        <pc:spChg chg="del mod">
          <ac:chgData name="Александр Питиримов" userId="642823b686ebaf7e" providerId="LiveId" clId="{5B313B61-E8FA-40D0-A14B-7BF674859D90}" dt="2019-09-22T12:38:57.704" v="1613" actId="478"/>
          <ac:spMkLst>
            <pc:docMk/>
            <pc:sldMk cId="3734637077" sldId="262"/>
            <ac:spMk id="7" creationId="{824552C7-C982-4273-9467-C5662C70FA51}"/>
          </ac:spMkLst>
        </pc:spChg>
        <pc:spChg chg="add">
          <ac:chgData name="Александр Питиримов" userId="642823b686ebaf7e" providerId="LiveId" clId="{5B313B61-E8FA-40D0-A14B-7BF674859D90}" dt="2019-09-22T12:38:58.575" v="1614"/>
          <ac:spMkLst>
            <pc:docMk/>
            <pc:sldMk cId="3734637077" sldId="262"/>
            <ac:spMk id="9" creationId="{BD4E4327-478C-4F7B-80C4-CA1FC0B2F4C0}"/>
          </ac:spMkLst>
        </pc:spChg>
        <pc:picChg chg="add mod">
          <ac:chgData name="Александр Питиримов" userId="642823b686ebaf7e" providerId="LiveId" clId="{5B313B61-E8FA-40D0-A14B-7BF674859D90}" dt="2019-09-22T12:27:44.362" v="633" actId="1076"/>
          <ac:picMkLst>
            <pc:docMk/>
            <pc:sldMk cId="3734637077" sldId="262"/>
            <ac:picMk id="5" creationId="{2E4E21A6-C754-42F0-A791-B8D6A569073B}"/>
          </ac:picMkLst>
        </pc:picChg>
        <pc:picChg chg="del">
          <ac:chgData name="Александр Питиримов" userId="642823b686ebaf7e" providerId="LiveId" clId="{5B313B61-E8FA-40D0-A14B-7BF674859D90}" dt="2019-09-22T12:27:30.028" v="630" actId="478"/>
          <ac:picMkLst>
            <pc:docMk/>
            <pc:sldMk cId="3734637077" sldId="262"/>
            <ac:picMk id="10" creationId="{D07C8C87-7265-4A1A-9490-69C586DAB149}"/>
          </ac:picMkLst>
        </pc:picChg>
      </pc:sldChg>
      <pc:sldChg chg="addSp delSp modSp add">
        <pc:chgData name="Александр Питиримов" userId="642823b686ebaf7e" providerId="LiveId" clId="{5B313B61-E8FA-40D0-A14B-7BF674859D90}" dt="2019-09-22T12:55:52.632" v="2695" actId="20577"/>
        <pc:sldMkLst>
          <pc:docMk/>
          <pc:sldMk cId="37020314" sldId="263"/>
        </pc:sldMkLst>
        <pc:spChg chg="mod">
          <ac:chgData name="Александр Питиримов" userId="642823b686ebaf7e" providerId="LiveId" clId="{5B313B61-E8FA-40D0-A14B-7BF674859D90}" dt="2019-09-22T12:55:52.632" v="2695" actId="20577"/>
          <ac:spMkLst>
            <pc:docMk/>
            <pc:sldMk cId="37020314" sldId="263"/>
            <ac:spMk id="6" creationId="{40C01D01-5896-4321-B17C-F15E34DB2CFB}"/>
          </ac:spMkLst>
        </pc:spChg>
        <pc:spChg chg="mod">
          <ac:chgData name="Александр Питиримов" userId="642823b686ebaf7e" providerId="LiveId" clId="{5B313B61-E8FA-40D0-A14B-7BF674859D90}" dt="2019-09-22T12:46:06.122" v="2113" actId="20577"/>
          <ac:spMkLst>
            <pc:docMk/>
            <pc:sldMk cId="37020314" sldId="263"/>
            <ac:spMk id="9" creationId="{BD4E4327-478C-4F7B-80C4-CA1FC0B2F4C0}"/>
          </ac:spMkLst>
        </pc:spChg>
        <pc:picChg chg="del">
          <ac:chgData name="Александр Питиримов" userId="642823b686ebaf7e" providerId="LiveId" clId="{5B313B61-E8FA-40D0-A14B-7BF674859D90}" dt="2019-09-22T12:45:44.186" v="2081" actId="478"/>
          <ac:picMkLst>
            <pc:docMk/>
            <pc:sldMk cId="37020314" sldId="263"/>
            <ac:picMk id="5" creationId="{2E4E21A6-C754-42F0-A791-B8D6A569073B}"/>
          </ac:picMkLst>
        </pc:picChg>
        <pc:picChg chg="add del mod">
          <ac:chgData name="Александр Питиримов" userId="642823b686ebaf7e" providerId="LiveId" clId="{5B313B61-E8FA-40D0-A14B-7BF674859D90}" dt="2019-09-22T12:46:26.295" v="2116" actId="478"/>
          <ac:picMkLst>
            <pc:docMk/>
            <pc:sldMk cId="37020314" sldId="263"/>
            <ac:picMk id="7" creationId="{3C5994D0-9021-424F-A25C-2DBE51BE4EB6}"/>
          </ac:picMkLst>
        </pc:picChg>
        <pc:picChg chg="add mod">
          <ac:chgData name="Александр Питиримов" userId="642823b686ebaf7e" providerId="LiveId" clId="{5B313B61-E8FA-40D0-A14B-7BF674859D90}" dt="2019-09-22T12:47:18.200" v="2121" actId="1076"/>
          <ac:picMkLst>
            <pc:docMk/>
            <pc:sldMk cId="37020314" sldId="263"/>
            <ac:picMk id="10" creationId="{6C7EBB32-6455-4B39-8E9D-39318BFFE4F0}"/>
          </ac:picMkLst>
        </pc:picChg>
      </pc:sldChg>
      <pc:sldChg chg="add del">
        <pc:chgData name="Александр Питиримов" userId="642823b686ebaf7e" providerId="LiveId" clId="{5B313B61-E8FA-40D0-A14B-7BF674859D90}" dt="2019-09-22T12:56:16.819" v="2699" actId="2696"/>
        <pc:sldMkLst>
          <pc:docMk/>
          <pc:sldMk cId="1080810686" sldId="264"/>
        </pc:sldMkLst>
      </pc:sldChg>
      <pc:sldChg chg="addSp delSp modSp add ord">
        <pc:chgData name="Александр Питиримов" userId="642823b686ebaf7e" providerId="LiveId" clId="{5B313B61-E8FA-40D0-A14B-7BF674859D90}" dt="2019-09-22T13:06:04.926" v="3393" actId="20577"/>
        <pc:sldMkLst>
          <pc:docMk/>
          <pc:sldMk cId="2911129106" sldId="265"/>
        </pc:sldMkLst>
        <pc:spChg chg="del">
          <ac:chgData name="Александр Питиримов" userId="642823b686ebaf7e" providerId="LiveId" clId="{5B313B61-E8FA-40D0-A14B-7BF674859D90}" dt="2019-09-22T12:56:44.426" v="2740" actId="478"/>
          <ac:spMkLst>
            <pc:docMk/>
            <pc:sldMk cId="2911129106" sldId="265"/>
            <ac:spMk id="7" creationId="{824552C7-C982-4273-9467-C5662C70FA51}"/>
          </ac:spMkLst>
        </pc:spChg>
        <pc:spChg chg="mod">
          <ac:chgData name="Александр Питиримов" userId="642823b686ebaf7e" providerId="LiveId" clId="{5B313B61-E8FA-40D0-A14B-7BF674859D90}" dt="2019-09-22T13:04:09.549" v="3360" actId="1076"/>
          <ac:spMkLst>
            <pc:docMk/>
            <pc:sldMk cId="2911129106" sldId="265"/>
            <ac:spMk id="8" creationId="{919441C1-F7A2-486A-BB40-7155E8BCB25F}"/>
          </ac:spMkLst>
        </pc:spChg>
        <pc:spChg chg="add mod">
          <ac:chgData name="Александр Питиримов" userId="642823b686ebaf7e" providerId="LiveId" clId="{5B313B61-E8FA-40D0-A14B-7BF674859D90}" dt="2019-09-22T13:01:13.472" v="3161" actId="20577"/>
          <ac:spMkLst>
            <pc:docMk/>
            <pc:sldMk cId="2911129106" sldId="265"/>
            <ac:spMk id="9" creationId="{ABF0E0BD-7E10-4145-8E87-178BAF74057D}"/>
          </ac:spMkLst>
        </pc:spChg>
        <pc:spChg chg="mod">
          <ac:chgData name="Александр Питиримов" userId="642823b686ebaf7e" providerId="LiveId" clId="{5B313B61-E8FA-40D0-A14B-7BF674859D90}" dt="2019-09-22T13:06:04.926" v="3393" actId="20577"/>
          <ac:spMkLst>
            <pc:docMk/>
            <pc:sldMk cId="2911129106" sldId="265"/>
            <ac:spMk id="13" creationId="{533215BA-0393-4444-8CC0-16F29E4CFB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E99DB-5182-4279-9E33-642F48EDC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B99764-D27A-4FD0-A4EB-2DF582C78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C1975F-FFA6-49DD-860A-27484FAC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545FC8-5352-4ACC-8822-91EE83A7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BC62B1-CBA5-4A75-A7CE-7392A8947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5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C0C6A-C920-49A9-B5A8-DC283D99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D5B73F-7863-4265-AA8E-FA83937CD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A93E52-FF8F-467D-BBFC-D2F99837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58B5E0-6FB9-431E-A52A-5A6D82C9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3C01D6-21DB-4AF7-8C21-5F30573D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6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A28164-907A-4050-AD90-D5FD82FD2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4C0E16-2359-4FAD-92B4-534690357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64A4BD-E7CB-478A-BDE8-3ABC3A5A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5C86D8-2970-4B45-8918-0C404A7E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287A9-7908-4553-B39B-93D7CACF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8A095-2D4C-4925-9D2D-25E15702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681447-AAAD-4DB6-8339-3BB7CAFBD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F638D-AC3A-4321-89F5-2F116486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FE9EF6-4A45-4030-AFC2-95B4EDCA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AF252E-DCAB-41EB-9865-0A3DC75D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2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C12D6-E4FE-4461-A7B3-9BA0E7F0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243E44-12DC-486D-BF73-4E4B8292B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D1C05D-B67B-4CE0-A616-15320FF5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1EFB5E-1F06-40F9-B4A8-1E6EDE8C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1325F4-0559-479A-85DE-995A03AC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8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794B0-15C7-4419-A134-A0511D38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615AC-578D-4CFC-AD36-4B4F01B39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445AAF-608A-453C-9DF9-ECDD89DF6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0AC98C-8A15-4629-A4DA-7EE4D287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EAAD66-F8B3-4F0F-BC9A-9C24CEF4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4B6A0-1800-4467-81D1-9B9841EB8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2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9AF5B-FEB7-42AD-B559-7E7BDF59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BB4272-87A8-41DB-9632-548520E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50060B-6C15-43DB-BD3C-AC253EB6B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E61159-CBBE-4A21-925E-4E4B54815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2081374-79E0-493A-87CA-AE49FF0C2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72C43D-B559-4F23-8AAF-7428E959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DA7558-8C5D-4D11-99C4-A18592D0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E41DCD-6C81-452B-BF16-94EA0692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01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44593-C926-43E7-9781-B6FDD32B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959801-EB69-43AC-83CA-F076309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6F3E29-6CE2-498E-885E-FD56207F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29B3AB-12A3-4BF7-93F9-2AFEBF9A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B027CF-5D37-47AC-93EC-2AC35199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1ABF1A6-0D3D-495D-92C8-357A6CA2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B19DF6-FAA6-4451-AB94-E43D5BB3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BB83A-E34E-4BA0-88B8-F5A977CF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9462C-C619-44CA-89EB-D909D740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E95E73-C75D-4CBE-8930-9997DF785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60B9C-C3CA-482E-AF67-867EFE1E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F161F2-AC15-48DB-9369-4BFA3848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B608C7-31DB-4739-B169-6868775C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9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C6059-C9BF-4829-A8D5-4D21F446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D26676-5773-4969-A08F-79D07D712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D4579A-123C-4EA9-B656-A55C05F99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E61017-37B1-448B-BD8C-FDB307A9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D80BC1-4036-4578-A859-351BBF59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4443CD-4019-48F0-AB06-08848381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2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9D39A-B3D3-40EA-AFED-E9EEDCBE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B6952F-8745-49F2-BB16-4D9E0B2D0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E42D6-EB97-40F2-B887-C8FF7976B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755-FF6E-424F-8880-D176FD6E722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FE0C9-73A6-4C79-9116-A7A33A2ED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9F397B-EB7C-4F0A-9AD4-CF62A85E3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47FC-430D-4487-82F4-4B507AC55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5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497" y="3203615"/>
            <a:ext cx="9506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ЦЕНТРАЛИЗОВАННАЯ ОХРАНА ПОДВИЖНЫХ ОБЪЕКТОВ</a:t>
            </a:r>
          </a:p>
          <a:p>
            <a:pPr algn="ctr"/>
            <a:r>
              <a:rPr lang="ru-RU" sz="2800" dirty="0"/>
              <a:t>ПАССАЖИРСКОГО ТРАНСПОРТА ОБЩЕГО ПОЛЬЗОВАНИЯ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441C1-F7A2-486A-BB40-7155E8BCB25F}"/>
              </a:ext>
            </a:extLst>
          </p:cNvPr>
          <p:cNvSpPr txBox="1"/>
          <p:nvPr/>
        </p:nvSpPr>
        <p:spPr>
          <a:xfrm>
            <a:off x="1948358" y="4162894"/>
            <a:ext cx="8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ЭТАПЫ РЕАЛИЗАЦИИ ПИЛОТНОГО ПРОЕКТА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215BA-0393-4444-8CC0-16F29E4CFB22}"/>
              </a:ext>
            </a:extLst>
          </p:cNvPr>
          <p:cNvSpPr txBox="1"/>
          <p:nvPr/>
        </p:nvSpPr>
        <p:spPr>
          <a:xfrm>
            <a:off x="1948360" y="1794545"/>
            <a:ext cx="8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Илья Осипов</a:t>
            </a:r>
          </a:p>
        </p:txBody>
      </p:sp>
    </p:spTree>
    <p:extLst>
      <p:ext uri="{BB962C8B-B14F-4D97-AF65-F5344CB8AC3E}">
        <p14:creationId xmlns:p14="http://schemas.microsoft.com/office/powerpoint/2010/main" val="16426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ХАРАКТЕРИСТИКА ПРОБЛЕМЫ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761125" y="2709644"/>
            <a:ext cx="5134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 соответствии с Федеральным законом от 03.07.2016 </a:t>
            </a:r>
          </a:p>
          <a:p>
            <a:r>
              <a:rPr lang="ru-RU" sz="1600" dirty="0"/>
              <a:t>№ 226-ФЗ «О войсках национальной гвардии Российской Федерации» на войска национальной гвардии возлагается участие в охране общественного порядка, обеспечении общественной безопасности, борьбе с терроризмом и экстремизмом.</a:t>
            </a:r>
          </a:p>
          <a:p>
            <a:r>
              <a:rPr lang="ru-RU" sz="1600" dirty="0"/>
              <a:t>Перечень услуг вневедомственной охраны Росгвардии включает, в частности, централизованную охрану автотранспортных средств.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43AAE-EF59-41CA-BC93-D09CCD36EC99}"/>
              </a:ext>
            </a:extLst>
          </p:cNvPr>
          <p:cNvSpPr txBox="1"/>
          <p:nvPr/>
        </p:nvSpPr>
        <p:spPr>
          <a:xfrm>
            <a:off x="6296812" y="2709644"/>
            <a:ext cx="51340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 соответствии с Федеральным законом от 09.02.2007 № 16-ФЗ «О транспортной безопасности» и рядом подзаконных актов Минтранса России территориальные подразделения вневедомственной охраны Росгвардии не включены в перечень организаций, аккредитованных в качестве подразделений транспортной безопасности, </a:t>
            </a:r>
          </a:p>
          <a:p>
            <a:r>
              <a:rPr lang="ru-RU" sz="1600" b="1" dirty="0"/>
              <a:t>а само ведомство не входит в перечень органов, которые перевозчики пассажиров обязаны информировать об угрозах незаконного вмешательства в работу пассажирского транспорта.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DBFD48-9E0F-41F3-A09A-512A2014424F}"/>
              </a:ext>
            </a:extLst>
          </p:cNvPr>
          <p:cNvSpPr txBox="1"/>
          <p:nvPr/>
        </p:nvSpPr>
        <p:spPr>
          <a:xfrm>
            <a:off x="6296812" y="2309534"/>
            <a:ext cx="2598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В то же время</a:t>
            </a:r>
          </a:p>
        </p:txBody>
      </p:sp>
    </p:spTree>
    <p:extLst>
      <p:ext uri="{BB962C8B-B14F-4D97-AF65-F5344CB8AC3E}">
        <p14:creationId xmlns:p14="http://schemas.microsoft.com/office/powerpoint/2010/main" val="167463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ХАРАКТЕРИСТИКА ПРОБЛЕМЫ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761125" y="2709644"/>
            <a:ext cx="5134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На сегодняшний день единственно возможным способом противодействия перевозчиками противоправным деяниям на пассажирском транспорте остается принцип уведомления правоохранительных органов о совершенном правонарушении. </a:t>
            </a:r>
          </a:p>
          <a:p>
            <a:endParaRPr lang="ru-RU" sz="1600" dirty="0"/>
          </a:p>
          <a:p>
            <a:r>
              <a:rPr lang="ru-RU" sz="1600" dirty="0"/>
              <a:t>Работа компетентных органов, в свою очередь, осуществляется по факту получения ими соответствующей информации.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43AAE-EF59-41CA-BC93-D09CCD36EC99}"/>
              </a:ext>
            </a:extLst>
          </p:cNvPr>
          <p:cNvSpPr txBox="1"/>
          <p:nvPr/>
        </p:nvSpPr>
        <p:spPr>
          <a:xfrm>
            <a:off x="6296812" y="2709644"/>
            <a:ext cx="5134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Установление</a:t>
            </a:r>
            <a:r>
              <a:rPr lang="ru-RU" sz="1600" dirty="0"/>
              <a:t> </a:t>
            </a:r>
            <a:r>
              <a:rPr lang="ru-RU" sz="1600" b="1" dirty="0"/>
              <a:t>приоритетности принципа предотвращения</a:t>
            </a:r>
            <a:r>
              <a:rPr lang="ru-RU" sz="1600" dirty="0"/>
              <a:t> и пресечения противоправных действий </a:t>
            </a:r>
            <a:r>
              <a:rPr lang="ru-RU" sz="1600" b="1" dirty="0"/>
              <a:t>над принципом уведомления</a:t>
            </a:r>
            <a:r>
              <a:rPr lang="ru-RU" sz="1600" dirty="0"/>
              <a:t> об уже совершенных правонарушениях. </a:t>
            </a:r>
          </a:p>
          <a:p>
            <a:endParaRPr lang="ru-RU" sz="1600" dirty="0">
              <a:solidFill>
                <a:srgbClr val="740E0E"/>
              </a:solidFill>
            </a:endParaRPr>
          </a:p>
          <a:p>
            <a:r>
              <a:rPr lang="ru-RU" sz="1600" dirty="0">
                <a:solidFill>
                  <a:srgbClr val="740E0E"/>
                </a:solidFill>
              </a:rPr>
              <a:t>Реагирование на совершаемые противоправные действия </a:t>
            </a:r>
            <a:r>
              <a:rPr lang="ru-RU" sz="1600" b="1" dirty="0">
                <a:solidFill>
                  <a:srgbClr val="740E0E"/>
                </a:solidFill>
              </a:rPr>
              <a:t>в режиме реального времени </a:t>
            </a:r>
            <a:r>
              <a:rPr lang="ru-RU" sz="1600" dirty="0">
                <a:solidFill>
                  <a:srgbClr val="740E0E"/>
                </a:solidFill>
              </a:rPr>
              <a:t>является более эффективным способом обеспечения транспортной безопасности, нежели работа компетентных органов постфактум.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DBFD48-9E0F-41F3-A09A-512A2014424F}"/>
              </a:ext>
            </a:extLst>
          </p:cNvPr>
          <p:cNvSpPr txBox="1"/>
          <p:nvPr/>
        </p:nvSpPr>
        <p:spPr>
          <a:xfrm>
            <a:off x="6296812" y="2309534"/>
            <a:ext cx="2598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Что требуется?</a:t>
            </a:r>
          </a:p>
        </p:txBody>
      </p:sp>
    </p:spTree>
    <p:extLst>
      <p:ext uri="{BB962C8B-B14F-4D97-AF65-F5344CB8AC3E}">
        <p14:creationId xmlns:p14="http://schemas.microsoft.com/office/powerpoint/2010/main" val="17488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ОБРАЩЕНИЕ ДЕПУТАТА ГОСДУМЫ В ПРАВИТЕЛЬСТВО РФ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819848" y="2616606"/>
            <a:ext cx="51340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 связи с возникшей правовой коллизией депутатом, членом Комитета по транспорту и строительству Государственной Думы </a:t>
            </a:r>
            <a:r>
              <a:rPr lang="ru-RU" sz="1600" dirty="0" err="1"/>
              <a:t>А.Н.Васильевым</a:t>
            </a:r>
            <a:r>
              <a:rPr lang="ru-RU" sz="1600" dirty="0"/>
              <a:t> 29 мая 2019 г. направлено обращение в адрес Председателя Правительства Российской Федерации </a:t>
            </a:r>
            <a:r>
              <a:rPr lang="ru-RU" sz="1600" dirty="0" err="1"/>
              <a:t>Д.А.Медведева</a:t>
            </a:r>
            <a:r>
              <a:rPr lang="ru-RU" sz="1600" dirty="0"/>
              <a:t> </a:t>
            </a:r>
          </a:p>
          <a:p>
            <a:r>
              <a:rPr lang="ru-RU" sz="1600" dirty="0"/>
              <a:t>с предложением гармонизации федерального законодательства о транспортной и общественной безопасности.</a:t>
            </a:r>
          </a:p>
          <a:p>
            <a:endParaRPr lang="ru-RU" sz="1600" dirty="0"/>
          </a:p>
          <a:p>
            <a:r>
              <a:rPr lang="ru-RU" sz="1600" dirty="0"/>
              <a:t>При рассмотрении данного обращения Правительством принято решение о проведении межведомственных консультаций на площадке Комитета Государственной Думы по транспорту и строительству.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87EA85-6F8D-4059-BD04-A39EA98DDF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814" y="2654736"/>
            <a:ext cx="5222093" cy="4203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4882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МЕЖВЕДОМСТВЕННОЕ ОБСУЖДЕНИЕ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761125" y="2340312"/>
            <a:ext cx="51447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 результатам состоявшегося 17 июля 2019 г.</a:t>
            </a:r>
          </a:p>
          <a:p>
            <a:r>
              <a:rPr lang="ru-RU" sz="1600" dirty="0"/>
              <a:t>в Комитете по транспорту и строительству Государственной Думы обсуждения с участием Минтранса России, МВД России и ГУВО Росгвардии принято решение о разработке гармонизирующих изменений нормативно-правовой базы и </a:t>
            </a:r>
          </a:p>
          <a:p>
            <a:r>
              <a:rPr lang="ru-RU" sz="1600" b="1" dirty="0">
                <a:solidFill>
                  <a:srgbClr val="740E0E"/>
                </a:solidFill>
              </a:rPr>
              <a:t>о проведении тестирования системы централизованной охраны автотранспортных средств Росгвардии на пассажирском транспорте общего пользования в пилотных регионах РФ</a:t>
            </a:r>
            <a:r>
              <a:rPr lang="ru-RU" sz="1600" dirty="0"/>
              <a:t>.</a:t>
            </a:r>
            <a:r>
              <a:rPr lang="ru-RU" sz="1600" b="1" dirty="0"/>
              <a:t> </a:t>
            </a:r>
          </a:p>
          <a:p>
            <a:endParaRPr lang="ru-RU" sz="1600" dirty="0"/>
          </a:p>
          <a:p>
            <a:r>
              <a:rPr lang="ru-RU" sz="1600" dirty="0"/>
              <a:t>В качестве пилотных регионов определены:</a:t>
            </a:r>
          </a:p>
          <a:p>
            <a:r>
              <a:rPr lang="ru-RU" sz="1600" b="1" dirty="0"/>
              <a:t>Санкт-Петербург,</a:t>
            </a:r>
            <a:r>
              <a:rPr lang="ru-RU" sz="1600" dirty="0"/>
              <a:t> </a:t>
            </a:r>
            <a:r>
              <a:rPr lang="ru-RU" sz="1600" b="1" dirty="0"/>
              <a:t>Севастополь, Волгоградская область</a:t>
            </a:r>
            <a:r>
              <a:rPr lang="ru-RU" sz="1600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B9DD38-825E-476E-9744-DB8687E94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744" y="2491201"/>
            <a:ext cx="4893955" cy="299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5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552C7-C982-4273-9467-C5662C70FA51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РАБОТА В ПИЛОТНЫХ РЕГИОНАХ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6636216" y="1859516"/>
            <a:ext cx="51447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После направления соответствующих предложений</a:t>
            </a:r>
          </a:p>
          <a:p>
            <a:r>
              <a:rPr lang="ru-RU" sz="1600" dirty="0"/>
              <a:t>в пилотные регионы по линии Государственной Думы, тестирование системы централизованной охраны пассажирского транспорта признано в данных субъектах целесообразным и </a:t>
            </a:r>
            <a:r>
              <a:rPr lang="ru-RU" sz="1600" b="1" dirty="0"/>
              <a:t>одобрено Губернаторами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r>
              <a:rPr lang="ru-RU" sz="1600" i="1" dirty="0">
                <a:solidFill>
                  <a:srgbClr val="740E0E"/>
                </a:solidFill>
              </a:rPr>
              <a:t>Обеспечение общественной безопасности и защиты имущественных интересов на транспортных средствах является одной из важнейших задач при осуществлении перевозок пассажиров и багажа. </a:t>
            </a:r>
          </a:p>
          <a:p>
            <a:r>
              <a:rPr lang="ru-RU" sz="1600" i="1" dirty="0">
                <a:solidFill>
                  <a:srgbClr val="740E0E"/>
                </a:solidFill>
              </a:rPr>
              <a:t>В связи с чем </a:t>
            </a:r>
            <a:r>
              <a:rPr lang="ru-RU" sz="1600" b="1" i="1" dirty="0">
                <a:solidFill>
                  <a:srgbClr val="740E0E"/>
                </a:solidFill>
              </a:rPr>
              <a:t>целесообразно проведение тестовой эксплуатации системы централизованной охраны транспортных средств автомобильного и городского наземного электрического транспорта</a:t>
            </a:r>
            <a:r>
              <a:rPr lang="ru-RU" sz="1600" i="1" dirty="0">
                <a:solidFill>
                  <a:srgbClr val="740E0E"/>
                </a:solidFill>
              </a:rPr>
              <a:t>.</a:t>
            </a:r>
          </a:p>
          <a:p>
            <a:endParaRPr lang="ru-RU" sz="1600" i="1" dirty="0">
              <a:solidFill>
                <a:srgbClr val="740E0E"/>
              </a:solidFill>
            </a:endParaRPr>
          </a:p>
          <a:p>
            <a:pPr algn="r"/>
            <a:r>
              <a:rPr lang="ru-RU" sz="1600" i="1" dirty="0">
                <a:solidFill>
                  <a:srgbClr val="740E0E"/>
                </a:solidFill>
              </a:rPr>
              <a:t>Губернатор Санкт-Петербурга</a:t>
            </a:r>
          </a:p>
          <a:p>
            <a:pPr algn="r"/>
            <a:r>
              <a:rPr lang="ru-RU" sz="1600" b="1" i="1" dirty="0" err="1">
                <a:solidFill>
                  <a:srgbClr val="740E0E"/>
                </a:solidFill>
              </a:rPr>
              <a:t>А.Д.Беглов</a:t>
            </a:r>
            <a:endParaRPr lang="ru-RU" sz="1600" b="1" i="1" dirty="0">
              <a:solidFill>
                <a:srgbClr val="740E0E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07C8C87-7265-4A1A-9490-69C586DAB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9" y="3120705"/>
            <a:ext cx="6047723" cy="3737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596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4471856" y="2059232"/>
            <a:ext cx="70881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 региональных комитетах и департаментах транспорта Санкт-Петербурга, Севастополя и Волгоградской области состоялись рабочие совещания</a:t>
            </a:r>
          </a:p>
          <a:p>
            <a:r>
              <a:rPr lang="ru-RU" sz="1600" dirty="0"/>
              <a:t>с участием депутата Государственной Думы Васильева либо его представителя, руководителей территориальных управлений вневедомственной охраны Росгвардии и региональных предприятий, осуществляющих пассажирские перевозки. Соответствующие пресс-релизы размещены на интернет-порталах государственных органов регионов, на официальном сайте Росгвардии, в средствах массовой информации, включая Парламентскую газету и ТАСС.</a:t>
            </a:r>
          </a:p>
          <a:p>
            <a:endParaRPr lang="ru-RU" sz="1600" dirty="0"/>
          </a:p>
          <a:p>
            <a:r>
              <a:rPr lang="ru-RU" sz="1600" dirty="0"/>
              <a:t>По результатам проведенных совещаний определены транспортные предприятия, административно-территориальные единицы и маршруты пассажирского транспорта, где будет проведено тестирование системы. </a:t>
            </a:r>
          </a:p>
          <a:p>
            <a:r>
              <a:rPr lang="ru-RU" sz="1600" dirty="0"/>
              <a:t>В настоящее время проводятся работы по интеграции оборудования перевозчиков для работы в системе. Срок начала тестовой эксплуатации системы в пилотных субъектах – октябрь 2019 г. Продолжительность тестирования – 3 месяца с момента запуска в каждом регионе.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4E21A6-C754-42F0-A791-B8D6A56907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26" y="1859516"/>
            <a:ext cx="3425855" cy="45678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4E4327-478C-4F7B-80C4-CA1FC0B2F4C0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РАБОТА В ПИЛОТНЫХ РЕГИОНАХ</a:t>
            </a:r>
          </a:p>
        </p:txBody>
      </p:sp>
    </p:spTree>
    <p:extLst>
      <p:ext uri="{BB962C8B-B14F-4D97-AF65-F5344CB8AC3E}">
        <p14:creationId xmlns:p14="http://schemas.microsoft.com/office/powerpoint/2010/main" val="373463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C01D01-5896-4321-B17C-F15E34DB2CFB}"/>
              </a:ext>
            </a:extLst>
          </p:cNvPr>
          <p:cNvSpPr txBox="1"/>
          <p:nvPr/>
        </p:nvSpPr>
        <p:spPr>
          <a:xfrm>
            <a:off x="5679347" y="2059232"/>
            <a:ext cx="58806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 завершению тестирования (январь 2020 г.), основываясь</a:t>
            </a:r>
          </a:p>
          <a:p>
            <a:r>
              <a:rPr lang="ru-RU" sz="1600" dirty="0"/>
              <a:t>на собранной статистике пресеченных и предотвращенных правонарушений, анализе своевременности и эффективности реагирования подразделений вневедомственной охраны, будет принято решение о дальнейшем использовании системы</a:t>
            </a:r>
          </a:p>
          <a:p>
            <a:r>
              <a:rPr lang="ru-RU" sz="1600" dirty="0"/>
              <a:t>на договорной основе, а также о распространении наработок, приобретенных в ходе ее пилотной эксплуатации, на территории всех субъектов РФ.</a:t>
            </a:r>
          </a:p>
          <a:p>
            <a:endParaRPr lang="ru-RU" sz="1600" dirty="0"/>
          </a:p>
          <a:p>
            <a:r>
              <a:rPr lang="ru-RU" sz="1600" dirty="0"/>
              <a:t>Одновременно будет продолжена работа по разработке соответствующих изменений в федеральном законодательстве</a:t>
            </a:r>
          </a:p>
          <a:p>
            <a:r>
              <a:rPr lang="ru-RU" sz="1600" dirty="0"/>
              <a:t>в части, касающейся участия Росгвардии в обеспечении транспортной безопасности.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4E4327-478C-4F7B-80C4-CA1FC0B2F4C0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ЦЕЛИ И ОЖИДАЕМЫЕ ИТОГИ ПРОЕКТА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C7EBB32-6455-4B39-8E9D-39318BFFE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8" y="2170925"/>
            <a:ext cx="5015218" cy="289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3926D9C-64AF-4974-A75D-C43522968BE8}"/>
              </a:ext>
            </a:extLst>
          </p:cNvPr>
          <p:cNvSpPr/>
          <p:nvPr/>
        </p:nvSpPr>
        <p:spPr>
          <a:xfrm>
            <a:off x="0" y="0"/>
            <a:ext cx="12192000" cy="9060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60400-4FE8-46E4-B2F9-38FA5EAB4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5" y="262505"/>
            <a:ext cx="1257300" cy="381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9441C1-F7A2-486A-BB40-7155E8BCB25F}"/>
              </a:ext>
            </a:extLst>
          </p:cNvPr>
          <p:cNvSpPr txBox="1"/>
          <p:nvPr/>
        </p:nvSpPr>
        <p:spPr>
          <a:xfrm>
            <a:off x="1948357" y="5605800"/>
            <a:ext cx="8295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БЛАГОДАРЮ ЗА ВНИМАНИЕ!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215BA-0393-4444-8CC0-16F29E4CFB22}"/>
              </a:ext>
            </a:extLst>
          </p:cNvPr>
          <p:cNvSpPr txBox="1"/>
          <p:nvPr/>
        </p:nvSpPr>
        <p:spPr>
          <a:xfrm>
            <a:off x="1948356" y="2063718"/>
            <a:ext cx="82952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1. Работу по тестированию в пилотных регионах сделать максимально открытой для СМИ в целях объективного освещения эффективности внедряемой системы с использованием конкретных примеров пресечения и предотвращения правонарушений.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2. Поддержать депутата Государственной Думы </a:t>
            </a:r>
            <a:r>
              <a:rPr lang="ru-RU" sz="2000" dirty="0" err="1"/>
              <a:t>А.Н.Васильева</a:t>
            </a:r>
            <a:r>
              <a:rPr lang="ru-RU" sz="2000" dirty="0"/>
              <a:t> в его диалоге с Правительством РФ и Минтрансом России о необходимости принятия соответствующих решений, касающихся вопросов обеспечения общественной безопасности на пассажирском транспорте общего пользования в интересах государства </a:t>
            </a:r>
            <a:r>
              <a:rPr lang="ru-RU" sz="2000"/>
              <a:t>и общества.</a:t>
            </a:r>
            <a:endParaRPr lang="ru-RU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F0E0BD-7E10-4145-8E87-178BAF74057D}"/>
              </a:ext>
            </a:extLst>
          </p:cNvPr>
          <p:cNvSpPr txBox="1"/>
          <p:nvPr/>
        </p:nvSpPr>
        <p:spPr>
          <a:xfrm>
            <a:off x="1342501" y="1168516"/>
            <a:ext cx="950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911129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730</Words>
  <Application>Microsoft Office PowerPoint</Application>
  <PresentationFormat>Широкоэкранный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Питиримов</dc:creator>
  <cp:lastModifiedBy>Александр Питиримов</cp:lastModifiedBy>
  <cp:revision>13</cp:revision>
  <dcterms:created xsi:type="dcterms:W3CDTF">2019-09-22T10:11:07Z</dcterms:created>
  <dcterms:modified xsi:type="dcterms:W3CDTF">2019-09-23T11:12:47Z</dcterms:modified>
</cp:coreProperties>
</file>