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71" r:id="rId4"/>
    <p:sldId id="272" r:id="rId5"/>
    <p:sldId id="270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90C"/>
    <a:srgbClr val="670000"/>
    <a:srgbClr val="770000"/>
    <a:srgbClr val="74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3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8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4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E755-FF6E-424F-8880-D176FD6E7227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9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B20D93-422D-4A7D-9706-9DF0C8D7B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558"/>
            <a:ext cx="9579289" cy="603944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D0685B3-DB8B-416D-8DB8-90BD20F347BC}"/>
              </a:ext>
            </a:extLst>
          </p:cNvPr>
          <p:cNvSpPr/>
          <p:nvPr/>
        </p:nvSpPr>
        <p:spPr>
          <a:xfrm>
            <a:off x="1" y="5620624"/>
            <a:ext cx="6891250" cy="818561"/>
          </a:xfrm>
          <a:prstGeom prst="rect">
            <a:avLst/>
          </a:prstGeom>
          <a:solidFill>
            <a:srgbClr val="8D0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8A76E3-5885-4C3C-842E-34ECF4E69AA3}"/>
              </a:ext>
            </a:extLst>
          </p:cNvPr>
          <p:cNvSpPr txBox="1"/>
          <p:nvPr/>
        </p:nvSpPr>
        <p:spPr>
          <a:xfrm>
            <a:off x="1440393" y="5723803"/>
            <a:ext cx="52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ЦЕНТРАЛИЗОВАННАЯ ОХРАНА ПОДВИЖНЫХ ОБЪЕКТОВ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ПАССАЖИРСКОГО ТРАНСПОРТА ОБЩЕГО ПОЛЬЗОВАНИЯ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CB68618-0D5A-4488-B635-EC5AA625CB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5645791"/>
            <a:ext cx="526901" cy="73808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564470-312A-4FA6-87FC-9D8286A9E7E3}"/>
              </a:ext>
            </a:extLst>
          </p:cNvPr>
          <p:cNvSpPr txBox="1"/>
          <p:nvPr/>
        </p:nvSpPr>
        <p:spPr>
          <a:xfrm>
            <a:off x="2046214" y="2090172"/>
            <a:ext cx="5813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По результатам тестирования в пилотных регионах и по завершении разработки нормативных правовых актов Российской Федерации, направленных на осуществление войсками национальной гвардии Российской Федерации полномочий в области обеспечения транспортной безопасности  с наделением их соответствующим статусом применение системы централизованной охраны подвижных объектов пассажирского транспорта СТАНЕТ ОБЯЗАТЕЛЬНЫМ всеми организациями, осуществляющими перевозки пассажиров и багажа на регулярной основе.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настоящее время в двух из трех пилотных регионов, в которых проводится тестирование системы, осуществляется эксплуатация подвижного состава производства УКВЗ.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/>
              <a:t>В этой связи предлагаем Вам рассмотреть варианты перспективного и взаимовыгодного сотрудничества, направленного на обеспечение безопасности пассажирских перевозок с использованием подвижного состава УКВЗ.</a:t>
            </a:r>
          </a:p>
        </p:txBody>
      </p:sp>
    </p:spTree>
    <p:extLst>
      <p:ext uri="{BB962C8B-B14F-4D97-AF65-F5344CB8AC3E}">
        <p14:creationId xmlns:p14="http://schemas.microsoft.com/office/powerpoint/2010/main" val="85409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564470-312A-4FA6-87FC-9D8286A9E7E3}"/>
              </a:ext>
            </a:extLst>
          </p:cNvPr>
          <p:cNvSpPr txBox="1"/>
          <p:nvPr/>
        </p:nvSpPr>
        <p:spPr>
          <a:xfrm>
            <a:off x="3456264" y="1567429"/>
            <a:ext cx="58135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Предлагаемое сотрудничество нацелено на получение конкурентного преимущества для подвижного состава УКВЗ в регионах эксплуатации и регионах будущих поставок.</a:t>
            </a:r>
          </a:p>
          <a:p>
            <a:pPr algn="just"/>
            <a:r>
              <a:rPr lang="ru-RU" sz="1200" dirty="0"/>
              <a:t>Оно заключается в предоставлении заводом-изготовителем опции по обеспечению транспортной и общественной безопасности на эксплуатируемом в регионах подвижном составе с применением системы централизованной охраны транспортных средств </a:t>
            </a:r>
            <a:r>
              <a:rPr lang="ru-RU" sz="1200" dirty="0" err="1"/>
              <a:t>Росгвардии</a:t>
            </a:r>
            <a:r>
              <a:rPr lang="ru-RU" sz="1200" dirty="0"/>
              <a:t>.</a:t>
            </a:r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Варианты сотрудничества могут быть различными, по Вашему усмотрению.</a:t>
            </a:r>
          </a:p>
          <a:p>
            <a:pPr algn="just"/>
            <a:r>
              <a:rPr lang="ru-RU" sz="1200" dirty="0"/>
              <a:t>Например:</a:t>
            </a:r>
          </a:p>
          <a:p>
            <a:pPr algn="just"/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Установка бортового оборудования системы централизованной охраны Росгвардии на подвижной состав непосредственно на производственной (сборочной) линии УКВЗ.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Интеграция устанавливаемого на подвижной состав навигационного оборудования ГЛОНАСС с системой централизованной охраны Росгвардии.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Интеграция навигационных систем, установленных на эксплуатируемом подвижном составе, с системой централизованной охраны Росгвардии.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Использование </a:t>
            </a:r>
            <a:r>
              <a:rPr lang="ru-RU" sz="1200" dirty="0" err="1"/>
              <a:t>телематического</a:t>
            </a:r>
            <a:r>
              <a:rPr lang="ru-RU" sz="1200" dirty="0"/>
              <a:t> программного обеспечения для мониторинга и управления парком подвижного состава (</a:t>
            </a:r>
            <a:r>
              <a:rPr lang="en-US" sz="1200" dirty="0"/>
              <a:t>fleet-</a:t>
            </a:r>
            <a:r>
              <a:rPr lang="ru-RU" sz="1200" dirty="0"/>
              <a:t>телематика).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Использование мобильного приложения для управления парком транспортных средств с широким функционалом.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Различные варианты взаимодействия с </a:t>
            </a:r>
            <a:r>
              <a:rPr lang="ru-RU" sz="1200" dirty="0" err="1"/>
              <a:t>Росгвардией</a:t>
            </a:r>
            <a:r>
              <a:rPr lang="ru-RU" sz="1200" dirty="0"/>
              <a:t> в рамках обеспечения транспортной безопасности на подвижном составе производства УКВЗ.</a:t>
            </a:r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F93D96-7C02-4C3F-9533-30FB6539B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5186"/>
            <a:ext cx="3291137" cy="3252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B79870-A283-4637-9C15-AD141A05A17A}"/>
              </a:ext>
            </a:extLst>
          </p:cNvPr>
          <p:cNvSpPr txBox="1"/>
          <p:nvPr/>
        </p:nvSpPr>
        <p:spPr>
          <a:xfrm>
            <a:off x="3456264" y="1106719"/>
            <a:ext cx="568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Самый БЕЗОПАСНЫЙ трамвай</a:t>
            </a:r>
          </a:p>
        </p:txBody>
      </p:sp>
    </p:spTree>
    <p:extLst>
      <p:ext uri="{BB962C8B-B14F-4D97-AF65-F5344CB8AC3E}">
        <p14:creationId xmlns:p14="http://schemas.microsoft.com/office/powerpoint/2010/main" val="298272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13D462-1752-4D72-A649-A00912F64907}"/>
              </a:ext>
            </a:extLst>
          </p:cNvPr>
          <p:cNvSpPr txBox="1"/>
          <p:nvPr/>
        </p:nvSpPr>
        <p:spPr>
          <a:xfrm>
            <a:off x="691392" y="2583096"/>
            <a:ext cx="8523215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i="1" dirty="0"/>
              <a:t>В случае Вашей заинтересованности в реализации подобного сотрудничества предлагаем в удобное для Вас время провести рабочую встречу с участием руководства Главного управления вневедомственной охраны Федеральной службы войск национальной гвардии Российской Федерации, координатора проекта внедрения   системы централизованной охраны  пассажирского  транспорта в регионах России – депутата Государственной Думы </a:t>
            </a:r>
            <a:r>
              <a:rPr lang="ru-RU" i="1" dirty="0" err="1"/>
              <a:t>А.Н.Васильева</a:t>
            </a:r>
            <a:r>
              <a:rPr lang="ru-RU" i="1" dirty="0"/>
              <a:t>, представителей Минтранса России и Минпромторга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30831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35650-6D19-45BB-A84F-06475FDC860E}"/>
              </a:ext>
            </a:extLst>
          </p:cNvPr>
          <p:cNvSpPr txBox="1"/>
          <p:nvPr/>
        </p:nvSpPr>
        <p:spPr>
          <a:xfrm>
            <a:off x="2403444" y="5220878"/>
            <a:ext cx="37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аво.рус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2FAA7-FAC3-402B-AAF9-9BB27B16D26E}"/>
              </a:ext>
            </a:extLst>
          </p:cNvPr>
          <p:cNvSpPr txBox="1"/>
          <p:nvPr/>
        </p:nvSpPr>
        <p:spPr>
          <a:xfrm>
            <a:off x="2403444" y="3646560"/>
            <a:ext cx="541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Осипов Илья Геннадьевич</a:t>
            </a:r>
          </a:p>
          <a:p>
            <a:r>
              <a:rPr lang="ru-RU" dirty="0"/>
              <a:t>Генеральный директор ООО «Бизнес Мониторинг»</a:t>
            </a:r>
          </a:p>
          <a:p>
            <a:r>
              <a:rPr lang="ru-RU" dirty="0"/>
              <a:t>+7 921 944 88 44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8FED6-7C88-49E4-A63D-C14877F13BFB}"/>
              </a:ext>
            </a:extLst>
          </p:cNvPr>
          <p:cNvSpPr txBox="1"/>
          <p:nvPr/>
        </p:nvSpPr>
        <p:spPr>
          <a:xfrm>
            <a:off x="2403444" y="4710718"/>
            <a:ext cx="37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8-800-234-19-51</a:t>
            </a:r>
          </a:p>
        </p:txBody>
      </p:sp>
      <p:pic>
        <p:nvPicPr>
          <p:cNvPr id="5" name="Рисунок 4" descr="Пользователь">
            <a:extLst>
              <a:ext uri="{FF2B5EF4-FFF2-40B4-BE49-F238E27FC236}">
                <a16:creationId xmlns:a16="http://schemas.microsoft.com/office/drawing/2014/main" id="{1C820322-DF22-4666-8F0F-2A56905AB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2098" y="3758268"/>
            <a:ext cx="303386" cy="303386"/>
          </a:xfrm>
          <a:prstGeom prst="rect">
            <a:avLst/>
          </a:prstGeom>
        </p:spPr>
      </p:pic>
      <p:pic>
        <p:nvPicPr>
          <p:cNvPr id="7" name="Рисунок 6" descr="Приемник">
            <a:extLst>
              <a:ext uri="{FF2B5EF4-FFF2-40B4-BE49-F238E27FC236}">
                <a16:creationId xmlns:a16="http://schemas.microsoft.com/office/drawing/2014/main" id="{B0A2A4A6-0EF1-4F86-95FB-BEC026D67F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2098" y="4743691"/>
            <a:ext cx="303386" cy="303386"/>
          </a:xfrm>
          <a:prstGeom prst="rect">
            <a:avLst/>
          </a:prstGeom>
        </p:spPr>
      </p:pic>
      <p:pic>
        <p:nvPicPr>
          <p:cNvPr id="12" name="Рисунок 11" descr="Мир">
            <a:extLst>
              <a:ext uri="{FF2B5EF4-FFF2-40B4-BE49-F238E27FC236}">
                <a16:creationId xmlns:a16="http://schemas.microsoft.com/office/drawing/2014/main" id="{66880AED-C122-4D50-87C1-F0336AF9BCC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2098" y="5286824"/>
            <a:ext cx="303386" cy="3033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71BC28-2542-478F-9158-EFF3C3347BEA}"/>
              </a:ext>
            </a:extLst>
          </p:cNvPr>
          <p:cNvSpPr/>
          <p:nvPr/>
        </p:nvSpPr>
        <p:spPr>
          <a:xfrm>
            <a:off x="0" y="2298845"/>
            <a:ext cx="7038362" cy="818561"/>
          </a:xfrm>
          <a:prstGeom prst="rect">
            <a:avLst/>
          </a:prstGeom>
          <a:solidFill>
            <a:srgbClr val="8D0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95EA5-72BF-4D63-97F1-48701F219A6B}"/>
              </a:ext>
            </a:extLst>
          </p:cNvPr>
          <p:cNvSpPr txBox="1"/>
          <p:nvPr/>
        </p:nvSpPr>
        <p:spPr>
          <a:xfrm>
            <a:off x="1440392" y="2402024"/>
            <a:ext cx="52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ЦЕНТРАЛИЗОВАННАЯ ОХРАНА ПОДВИЖНЫХ ОБЪЕКТОВ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ПАССАЖИРСКОГО ТРАНСПОРТА ОБЩЕГО ПОЛЬЗОВАНИЯ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4214B6-A053-4C3E-A9F8-B034C217373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3" y="2324012"/>
            <a:ext cx="526901" cy="7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199776-A7A8-413A-8538-E4A9FBE7CFCD}"/>
              </a:ext>
            </a:extLst>
          </p:cNvPr>
          <p:cNvSpPr txBox="1"/>
          <p:nvPr/>
        </p:nvSpPr>
        <p:spPr>
          <a:xfrm>
            <a:off x="1408423" y="3284220"/>
            <a:ext cx="70891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ЦЕНТРАЛИЗОВАННАЯ ОХРАНА ТРАНСПОРТНЫХ СРЕДСТВ – </a:t>
            </a:r>
            <a:r>
              <a:rPr lang="ru-RU" sz="1200" b="1" dirty="0">
                <a:solidFill>
                  <a:srgbClr val="8D090C"/>
                </a:solidFill>
              </a:rPr>
              <a:t>СИСТЕМА АВО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Федеральная услуга централизованной охраны транспортных средств предоставляется физическим и юридическим лицам — владельцам автомобильного транспорта территориальными подразделениями вневедомственной охраны Федеральной службы национальной гвардии Российской Федерации (Росгвардия) во всех регионах России.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Разработка системы осуществлена специалистами ООО «БИЗНЕС МОНИТОРИНГ» совместно с ФГКУ «НИЦ «Охрана» МВД России в 2012-2014 гг. и в 2015-2016 гг. принята на вооружение во всех территориальных органах вневедомственной охраны МВД России (с 2016 г. – Росгвардия).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Охранный комплекс АВО включает в себя самые современные технологии предотвращения противоправных действий и незаконного вмешательства в работу транспортного комплекса. При попытке совершения противоправных действий сигнал «тревога» поступает на пульт централизованного наблюдения вневедомственной охраны. Дежурный офицер Росгвардии в режиме реального времени фиксирует на мониторе местоположение (движение) транспортного средства и координирует действия групп задержания для предотвращения или пресечения правонарушения.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A0DA86D-5E8E-447C-B39B-BB150D10ADCA}"/>
              </a:ext>
            </a:extLst>
          </p:cNvPr>
          <p:cNvGrpSpPr/>
          <p:nvPr/>
        </p:nvGrpSpPr>
        <p:grpSpPr>
          <a:xfrm>
            <a:off x="1408423" y="1001827"/>
            <a:ext cx="7089154" cy="2099126"/>
            <a:chOff x="564990" y="887355"/>
            <a:chExt cx="7089154" cy="209912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2BD2DD3-FFC9-4596-BCC3-796700788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90" y="887355"/>
              <a:ext cx="1773823" cy="209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F424263-764A-4CD6-8463-01ACB3861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813" y="887355"/>
              <a:ext cx="1773823" cy="209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34FE1B6E-594B-420D-B9C5-D7FD88DA1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636" y="887355"/>
              <a:ext cx="1767685" cy="209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F9743971-44FF-4023-831C-030D666BF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321" y="887355"/>
              <a:ext cx="1773823" cy="209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639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03DEF11-397B-46D5-B35D-96F3B270BA1C}"/>
              </a:ext>
            </a:extLst>
          </p:cNvPr>
          <p:cNvGrpSpPr/>
          <p:nvPr/>
        </p:nvGrpSpPr>
        <p:grpSpPr>
          <a:xfrm>
            <a:off x="467336" y="944700"/>
            <a:ext cx="8971327" cy="5595208"/>
            <a:chOff x="436228" y="1011812"/>
            <a:chExt cx="8971327" cy="559520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06C190A-42A4-4798-B07F-64A50F3D4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699" t="18271" r="19464" b="11571"/>
            <a:stretch/>
          </p:blipFill>
          <p:spPr>
            <a:xfrm>
              <a:off x="436228" y="1011812"/>
              <a:ext cx="8909108" cy="55952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BD6C6E-4B5A-45BE-99CE-C864AE6E7021}"/>
                </a:ext>
              </a:extLst>
            </p:cNvPr>
            <p:cNvSpPr txBox="1"/>
            <p:nvPr/>
          </p:nvSpPr>
          <p:spPr>
            <a:xfrm>
              <a:off x="736834" y="2365695"/>
              <a:ext cx="225803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Услуга предоставляется</a:t>
              </a:r>
            </a:p>
            <a:p>
              <a:pPr algn="ctr"/>
              <a:r>
                <a:rPr lang="ru-RU" sz="1100" dirty="0"/>
                <a:t>на всей территории</a:t>
              </a:r>
            </a:p>
            <a:p>
              <a:pPr algn="ctr"/>
              <a:r>
                <a:rPr lang="ru-RU" sz="1100" dirty="0"/>
                <a:t>Российской Федерации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A8A57B-5A5D-45CE-822C-470F5CC1520E}"/>
                </a:ext>
              </a:extLst>
            </p:cNvPr>
            <p:cNvSpPr txBox="1"/>
            <p:nvPr/>
          </p:nvSpPr>
          <p:spPr>
            <a:xfrm>
              <a:off x="736834" y="4078447"/>
              <a:ext cx="225803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Защиту транспортного средства осуществляют подразделения Росгвардии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1E5861-5B08-4E9A-9E63-1FEE61ADFAF2}"/>
                </a:ext>
              </a:extLst>
            </p:cNvPr>
            <p:cNvSpPr txBox="1"/>
            <p:nvPr/>
          </p:nvSpPr>
          <p:spPr>
            <a:xfrm>
              <a:off x="621834" y="5791199"/>
              <a:ext cx="248803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Удовлетворяет Единым требованиям к охранным устройствам транспортных средств, применяемым в Росгвардии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BC61A9-31C1-4CBE-88FA-EB60C0169D51}"/>
                </a:ext>
              </a:extLst>
            </p:cNvPr>
            <p:cNvSpPr txBox="1"/>
            <p:nvPr/>
          </p:nvSpPr>
          <p:spPr>
            <a:xfrm>
              <a:off x="6911132" y="2365695"/>
              <a:ext cx="225803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53500 сотрудников групп задержания Росгвардии несут службу круглосуточно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94DCC7-0996-4F14-A5BE-4E39318620E8}"/>
                </a:ext>
              </a:extLst>
            </p:cNvPr>
            <p:cNvSpPr txBox="1"/>
            <p:nvPr/>
          </p:nvSpPr>
          <p:spPr>
            <a:xfrm>
              <a:off x="6672745" y="4078447"/>
              <a:ext cx="2734810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Сотрудники Росгвардии обеспечивают сохранность транспортного средства и безопасность пассажиров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2A94E1-7D49-480F-AD8B-F598F663D199}"/>
                </a:ext>
              </a:extLst>
            </p:cNvPr>
            <p:cNvSpPr txBox="1"/>
            <p:nvPr/>
          </p:nvSpPr>
          <p:spPr>
            <a:xfrm>
              <a:off x="6911132" y="5791199"/>
              <a:ext cx="225803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Центр технической поддержки работает круглосуточно</a:t>
              </a:r>
            </a:p>
            <a:p>
              <a:pPr algn="ctr"/>
              <a:r>
                <a:rPr lang="ru-RU" sz="1100" dirty="0"/>
                <a:t>365 дней в году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89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4F729A-B4BD-4B67-B18C-B13215F70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85" t="21282" r="19802" b="27078"/>
          <a:stretch/>
        </p:blipFill>
        <p:spPr>
          <a:xfrm>
            <a:off x="818184" y="1069542"/>
            <a:ext cx="8535541" cy="40437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9E7EDE-696B-4843-A58B-1962100BA6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55" t="58619" r="19887" b="28885"/>
          <a:stretch/>
        </p:blipFill>
        <p:spPr>
          <a:xfrm>
            <a:off x="897621" y="5192785"/>
            <a:ext cx="8380404" cy="9647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03B648-5CEB-49E4-A5CA-0B8D992F2D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35" t="51991" r="60875" b="30992"/>
          <a:stretch/>
        </p:blipFill>
        <p:spPr>
          <a:xfrm>
            <a:off x="1551963" y="1870902"/>
            <a:ext cx="2075335" cy="132530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928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84F47E-7B75-496A-8982-4192D66B8C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10763" r="4029" b="10725"/>
          <a:stretch/>
        </p:blipFill>
        <p:spPr>
          <a:xfrm>
            <a:off x="6019994" y="1128467"/>
            <a:ext cx="3588518" cy="25780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199776-A7A8-413A-8538-E4A9FBE7CFCD}"/>
              </a:ext>
            </a:extLst>
          </p:cNvPr>
          <p:cNvSpPr txBox="1"/>
          <p:nvPr/>
        </p:nvSpPr>
        <p:spPr>
          <a:xfrm>
            <a:off x="683382" y="2141510"/>
            <a:ext cx="5172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Депутат Государственной Думы Федерального Собрания Российской Федерации, Член Комитета Государственной Думы по транспорту и строительству </a:t>
            </a:r>
            <a:r>
              <a:rPr lang="ru-RU" sz="1200" b="1" dirty="0" err="1"/>
              <a:t>А.Н.Васильев</a:t>
            </a:r>
            <a:r>
              <a:rPr lang="ru-RU" sz="1200" b="1" dirty="0"/>
              <a:t> </a:t>
            </a:r>
            <a:r>
              <a:rPr lang="ru-RU" sz="1200" dirty="0"/>
              <a:t>выступил с инициативой о наделении территориальных подразделений вневедомственной охраны Росгвардии приоритетными полномочиями подразделений транспортной безопасности на транспортных средствах наземного пассажирского транспорта общего пользования.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качестве основы создаваемой системы транспортной безопасности для пассажирских транспортных средств предложена действующая</a:t>
            </a:r>
          </a:p>
          <a:p>
            <a:pPr algn="just"/>
            <a:r>
              <a:rPr lang="ru-RU" sz="1200" b="1" dirty="0"/>
              <a:t>СИСТЕМА ЦЕНТРАЛИЗОВАННОЙ ОХРАНЫ АВТОТРАНСПОРТНЫХ СРЕДСТВ РОСГВАРДИИ.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По результатам с участием Минтранса России, МВД России и ГУВО Росгвардии принято решение о разработке гармонизирующих изменений нормативно-правовой базы и проведении </a:t>
            </a:r>
            <a:r>
              <a:rPr lang="ru-RU" sz="1200" b="1" dirty="0"/>
              <a:t>тестирования системы централизованной охраны автотранспортных средств Росгвардии на пассажирском транспорте общего пользования</a:t>
            </a:r>
            <a:r>
              <a:rPr lang="ru-RU" sz="1200" dirty="0"/>
              <a:t> в пилотных регионах РФ.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качестве пилотных регионов определены: </a:t>
            </a:r>
            <a:r>
              <a:rPr lang="ru-RU" sz="1200" b="1" dirty="0"/>
              <a:t>Санкт-Петербург, Севастополь, Волгоградская область. </a:t>
            </a:r>
            <a:r>
              <a:rPr lang="ru-RU" sz="1200" dirty="0"/>
              <a:t>Проект реализуется в регионах при поддержке высших региональных органов исполнительной власти.</a:t>
            </a:r>
            <a:endParaRPr lang="ru-RU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A9579-75AE-4F35-9E3C-AC3EE8626274}"/>
              </a:ext>
            </a:extLst>
          </p:cNvPr>
          <p:cNvSpPr txBox="1"/>
          <p:nvPr/>
        </p:nvSpPr>
        <p:spPr>
          <a:xfrm>
            <a:off x="683382" y="1604641"/>
            <a:ext cx="57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Инициатива депутата ГД Александра Васильева</a:t>
            </a:r>
          </a:p>
        </p:txBody>
      </p:sp>
    </p:spTree>
    <p:extLst>
      <p:ext uri="{BB962C8B-B14F-4D97-AF65-F5344CB8AC3E}">
        <p14:creationId xmlns:p14="http://schemas.microsoft.com/office/powerpoint/2010/main" val="360660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B033A8-FF0D-4638-AF42-FE67F14C3B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84" t="17368" r="15648" b="9012"/>
          <a:stretch/>
        </p:blipFill>
        <p:spPr>
          <a:xfrm>
            <a:off x="0" y="818560"/>
            <a:ext cx="9906000" cy="57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1341A-EC3F-4751-AFEF-0EC849588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9" t="18873" r="20141" b="8259"/>
          <a:stretch/>
        </p:blipFill>
        <p:spPr>
          <a:xfrm>
            <a:off x="898609" y="1069541"/>
            <a:ext cx="8108781" cy="54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2152A-FCA9-4F64-8F07-4FD6080B1C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40" t="17820" r="21327" b="18647"/>
          <a:stretch/>
        </p:blipFill>
        <p:spPr>
          <a:xfrm>
            <a:off x="500219" y="1069541"/>
            <a:ext cx="8905562" cy="54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8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D09C349-EF1A-48C5-9BFE-8CDD9A34D2A4}"/>
              </a:ext>
            </a:extLst>
          </p:cNvPr>
          <p:cNvGrpSpPr/>
          <p:nvPr/>
        </p:nvGrpSpPr>
        <p:grpSpPr>
          <a:xfrm>
            <a:off x="1250878" y="1946247"/>
            <a:ext cx="7404244" cy="4202883"/>
            <a:chOff x="478172" y="1627465"/>
            <a:chExt cx="7404244" cy="420288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9CE3332-68D3-46C2-8ADB-74F80F0C8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62" t="25743" r="61044" b="14582"/>
            <a:stretch/>
          </p:blipFill>
          <p:spPr>
            <a:xfrm>
              <a:off x="5492989" y="1627466"/>
              <a:ext cx="2389427" cy="4135771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A0E96E2-9F83-4461-8ED4-468E74DEA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18" t="23842" r="20225" b="15636"/>
            <a:stretch/>
          </p:blipFill>
          <p:spPr>
            <a:xfrm>
              <a:off x="478172" y="1627465"/>
              <a:ext cx="4945184" cy="4202883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DDA74-00C0-4080-86D1-C3FA90A3A0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57" t="40553" r="42419" b="52973"/>
          <a:stretch/>
        </p:blipFill>
        <p:spPr>
          <a:xfrm>
            <a:off x="3653147" y="1160095"/>
            <a:ext cx="2599705" cy="5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3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689</Words>
  <Application>Microsoft Office PowerPoint</Application>
  <PresentationFormat>Лист A4 (210x297 мм)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Питиримов</dc:creator>
  <cp:lastModifiedBy>Александр Питиримов</cp:lastModifiedBy>
  <cp:revision>59</cp:revision>
  <dcterms:created xsi:type="dcterms:W3CDTF">2019-09-22T10:11:07Z</dcterms:created>
  <dcterms:modified xsi:type="dcterms:W3CDTF">2019-10-18T13:51:53Z</dcterms:modified>
</cp:coreProperties>
</file>