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19"/>
  </p:notesMasterIdLst>
  <p:sldIdLst>
    <p:sldId id="2908" r:id="rId2"/>
    <p:sldId id="3022" r:id="rId3"/>
    <p:sldId id="3049" r:id="rId4"/>
    <p:sldId id="3050" r:id="rId5"/>
    <p:sldId id="3051" r:id="rId6"/>
    <p:sldId id="3052" r:id="rId7"/>
    <p:sldId id="3053" r:id="rId8"/>
    <p:sldId id="3048" r:id="rId9"/>
    <p:sldId id="3054" r:id="rId10"/>
    <p:sldId id="3055" r:id="rId11"/>
    <p:sldId id="3056" r:id="rId12"/>
    <p:sldId id="3058" r:id="rId13"/>
    <p:sldId id="3059" r:id="rId14"/>
    <p:sldId id="3060" r:id="rId15"/>
    <p:sldId id="3061" r:id="rId16"/>
    <p:sldId id="3062" r:id="rId17"/>
    <p:sldId id="2924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2" orient="horz" pos="2160" userDrawn="1">
          <p15:clr>
            <a:srgbClr val="A4A3A4"/>
          </p15:clr>
        </p15:guide>
        <p15:guide id="35" pos="5870" userDrawn="1">
          <p15:clr>
            <a:srgbClr val="A4A3A4"/>
          </p15:clr>
        </p15:guide>
        <p15:guide id="49" pos="370" userDrawn="1">
          <p15:clr>
            <a:srgbClr val="A4A3A4"/>
          </p15:clr>
        </p15:guide>
        <p15:guide id="52" pos="3120" userDrawn="1">
          <p15:clr>
            <a:srgbClr val="A4A3A4"/>
          </p15:clr>
        </p15:guide>
        <p15:guide id="53" orient="horz" pos="756" userDrawn="1">
          <p15:clr>
            <a:srgbClr val="A4A3A4"/>
          </p15:clr>
        </p15:guide>
        <p15:guide id="54" orient="horz" pos="3600" userDrawn="1">
          <p15:clr>
            <a:srgbClr val="A4A3A4"/>
          </p15:clr>
        </p15:guide>
        <p15:guide id="55" orient="horz" pos="25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A"/>
    <a:srgbClr val="19A4DE"/>
    <a:srgbClr val="E7000F"/>
    <a:srgbClr val="C00000"/>
    <a:srgbClr val="6D6968"/>
    <a:srgbClr val="A49798"/>
    <a:srgbClr val="C6B3AC"/>
    <a:srgbClr val="901514"/>
    <a:srgbClr val="000000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6140" autoAdjust="0"/>
  </p:normalViewPr>
  <p:slideViewPr>
    <p:cSldViewPr snapToGrid="0" snapToObjects="1">
      <p:cViewPr varScale="1">
        <p:scale>
          <a:sx n="110" d="100"/>
          <a:sy n="110" d="100"/>
        </p:scale>
        <p:origin x="1572" y="102"/>
      </p:cViewPr>
      <p:guideLst>
        <p:guide orient="horz" pos="2160"/>
        <p:guide pos="5870"/>
        <p:guide pos="370"/>
        <p:guide pos="3120"/>
        <p:guide orient="horz" pos="756"/>
        <p:guide orient="horz" pos="3600"/>
        <p:guide orient="horz" pos="25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2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2179" rtl="0" eaLnBrk="1" latinLnBrk="0" hangingPunct="1">
      <a:defRPr sz="1056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402179" algn="l" defTabSz="402179" rtl="0" eaLnBrk="1" latinLnBrk="0" hangingPunct="1">
      <a:defRPr sz="1056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804360" algn="l" defTabSz="402179" rtl="0" eaLnBrk="1" latinLnBrk="0" hangingPunct="1">
      <a:defRPr sz="1056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1206539" algn="l" defTabSz="402179" rtl="0" eaLnBrk="1" latinLnBrk="0" hangingPunct="1">
      <a:defRPr sz="1056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1608720" algn="l" defTabSz="402179" rtl="0" eaLnBrk="1" latinLnBrk="0" hangingPunct="1">
      <a:defRPr sz="1056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2010900" algn="l" defTabSz="40217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079" algn="l" defTabSz="40217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259" algn="l" defTabSz="40217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7439" algn="l" defTabSz="40217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2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9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58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7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5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64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87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9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8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3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54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6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3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7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61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338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324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0601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280A6A5-767B-FA44-9AB6-7C028A407E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6662" y="0"/>
            <a:ext cx="356933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1178" y="1436520"/>
            <a:ext cx="5011983" cy="3878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6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280A6A5-767B-FA44-9AB6-7C028A407E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53192"/>
            <a:ext cx="9906000" cy="4204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0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3395F29-B058-D143-959F-F84E82D717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5167" y="1019467"/>
            <a:ext cx="1682321" cy="20726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280A6A5-767B-FA44-9AB6-7C028A407E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3395F29-B058-D143-959F-F84E82D717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97154" y="1916191"/>
            <a:ext cx="2111693" cy="260168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7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3395F29-B058-D143-959F-F84E82D717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70016" y="819388"/>
            <a:ext cx="4365968" cy="53721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EC5CD93-770F-4A44-B36C-660E134334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464" y="0"/>
            <a:ext cx="38865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3395F29-B058-D143-959F-F84E82D717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4994" y="1747922"/>
            <a:ext cx="2728937" cy="33621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2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EC5CD93-770F-4A44-B36C-660E134334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3133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0BED1C0-3500-A14A-A2CC-7604EB885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9390" y="838201"/>
            <a:ext cx="2575405" cy="5240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543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0BED1C0-3500-A14A-A2CC-7604EB885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9390" y="0"/>
            <a:ext cx="2575405" cy="6089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9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0BED1C0-3500-A14A-A2CC-7604EB885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1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0BED1C0-3500-A14A-A2CC-7604EB885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543300"/>
            <a:ext cx="9906000" cy="3314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61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0BED1C0-3500-A14A-A2CC-7604EB885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822192"/>
            <a:ext cx="9906000" cy="3035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97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0BED1C0-3500-A14A-A2CC-7604EB885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60561" y="2489044"/>
            <a:ext cx="5045439" cy="378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4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0BED1C0-3500-A14A-A2CC-7604EB885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0" y="2653191"/>
            <a:ext cx="4953000" cy="42048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05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0BED1C0-3500-A14A-A2CC-7604EB885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5076" y="2519681"/>
            <a:ext cx="5020924" cy="4338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87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0BED1C0-3500-A14A-A2CC-7604EB885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6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EC5CD93-770F-4A44-B36C-660E134334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464" y="0"/>
            <a:ext cx="38865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3395F29-B058-D143-959F-F84E82D717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4994" y="1747922"/>
            <a:ext cx="2728937" cy="33621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50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EC5CD93-770F-4A44-B36C-660E134334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3133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0BED1C0-3500-A14A-A2CC-7604EB885F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9390" y="838201"/>
            <a:ext cx="2575405" cy="5240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0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3693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8D8251F-299E-144D-B4E2-08627D8742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668" y="2882305"/>
            <a:ext cx="1167463" cy="14383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65A963E-65EE-1D4E-A123-CD38F40E01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87870" y="2882305"/>
            <a:ext cx="1167463" cy="14383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8E6766C-394B-6643-93A3-A87602906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13072" y="2882305"/>
            <a:ext cx="1167463" cy="143835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3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612C398-983F-CF43-BD91-78B9AE8508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231" y="2627544"/>
            <a:ext cx="3235718" cy="2167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71F8B30-03D3-414B-94E6-4F9795607C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34026" y="2627544"/>
            <a:ext cx="3235718" cy="2167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8EF62F0-E3A1-1F49-B52E-E7CB753706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0282" y="2627544"/>
            <a:ext cx="3235718" cy="2167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00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AEAB0B8-7647-814C-83BA-CA0C24896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6681" y="4768343"/>
            <a:ext cx="3689319" cy="2091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612C398-983F-CF43-BD91-78B9AE8508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6681" y="2383246"/>
            <a:ext cx="3689319" cy="20915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71F8B30-03D3-414B-94E6-4F9795607C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6681" y="1"/>
            <a:ext cx="3689319" cy="2089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63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AEAB0B8-7647-814C-83BA-CA0C24896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9345" y="4499504"/>
            <a:ext cx="1801585" cy="1781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E50C1A2-086A-4640-9F74-9A8E560073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7774" y="4499504"/>
            <a:ext cx="1801585" cy="1781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1E920A6-D336-9342-B407-61674A6BCF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15414" y="4499504"/>
            <a:ext cx="1801585" cy="1781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B0C4E62-A819-7048-A2EE-798AD1C579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3448" y="4499504"/>
            <a:ext cx="1801585" cy="1781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5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AEAB0B8-7647-814C-83BA-CA0C24896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2667" y="2584846"/>
            <a:ext cx="2718004" cy="1837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E50C1A2-086A-4640-9F74-9A8E560073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671" y="4422800"/>
            <a:ext cx="2718004" cy="18586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B0C4E62-A819-7048-A2EE-798AD1C579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8675" y="2583184"/>
            <a:ext cx="2718004" cy="1820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5E9F126-349B-EE4D-9792-F54EABFB0B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667" y="2480064"/>
            <a:ext cx="868234" cy="10696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DE1B572-66CE-D547-B893-3CCC9D7BD4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2667" y="3851664"/>
            <a:ext cx="868234" cy="10696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AB940D4-01CD-D648-89B8-6AD47E3CD5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2667" y="5241193"/>
            <a:ext cx="868234" cy="10696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14A567E-0A4C-304C-9148-6FAC923E73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1379" y="2480064"/>
            <a:ext cx="868234" cy="10696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983AF92D-F974-3644-BFFA-49C433E9BE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41379" y="3851664"/>
            <a:ext cx="868234" cy="10696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2EBB64A-53FD-2B45-A976-DD1D6D66028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41379" y="5241193"/>
            <a:ext cx="868234" cy="10696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80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F42FB76-F18B-E34B-92CE-CA07FFC9DC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30" y="3402108"/>
            <a:ext cx="1924383" cy="255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C224567-FD35-414B-8D11-30868814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81947" y="3402108"/>
            <a:ext cx="1924383" cy="255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BDD311F-236F-B24C-AA74-6B1AD0933F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6123" y="3402108"/>
            <a:ext cx="1924383" cy="255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9658681-03B1-4B44-A75F-FFF0E07414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50300" y="3402108"/>
            <a:ext cx="1924383" cy="255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9658681-03B1-4B44-A75F-FFF0E0741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4476" y="3402108"/>
            <a:ext cx="1924383" cy="255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83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C224567-FD35-414B-8D11-30868814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8675" y="4209850"/>
            <a:ext cx="2718004" cy="20295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BDD311F-236F-B24C-AA74-6B1AD0933F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8675" y="2104925"/>
            <a:ext cx="2718004" cy="20295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9658681-03B1-4B44-A75F-FFF0E07414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8675" y="0"/>
            <a:ext cx="2718004" cy="20295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28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C224567-FD35-414B-8D11-30868814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99774" y="3358409"/>
            <a:ext cx="2069788" cy="4514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03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C224567-FD35-414B-8D11-30868814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112" y="1767344"/>
            <a:ext cx="2336763" cy="5096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0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1699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C224567-FD35-414B-8D11-30868814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00471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88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C224567-FD35-414B-8D11-30868814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01283" y="1"/>
            <a:ext cx="400471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74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C224567-FD35-414B-8D11-30868814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3852" y="0"/>
            <a:ext cx="274214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90FB8D4-6BA0-D744-8716-FAFFB20380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1704" y="2286000"/>
            <a:ext cx="274214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DDBAD-7428-404E-921D-D83B028C83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3852" y="4572000"/>
            <a:ext cx="274214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8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C224567-FD35-414B-8D11-3086881432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9501" y="0"/>
            <a:ext cx="247649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90FB8D4-6BA0-D744-8716-FAFFB20380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0" y="2286000"/>
            <a:ext cx="24765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DDBAD-7428-404E-921D-D83B028C83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01" y="0"/>
            <a:ext cx="247649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8F80447-F4C1-BA4E-997A-5E85626378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7051" y="2286000"/>
            <a:ext cx="24765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33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DDBAD-7428-404E-921D-D83B028C83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9425" y="1692630"/>
            <a:ext cx="1583558" cy="345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199171E6-909B-2542-B91A-5EFDBF041C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10933" y="1692630"/>
            <a:ext cx="1583558" cy="345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A381F69-E0AD-404F-A85F-AA7C4FE7FA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22442" y="1692630"/>
            <a:ext cx="1583558" cy="345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0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DDBAD-7428-404E-921D-D83B028C83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37802" y="1687698"/>
            <a:ext cx="2674480" cy="58904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DFA29C0-E6F0-434F-BB8C-D583165637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51764" y="1687698"/>
            <a:ext cx="2674480" cy="58904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83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DFA29C0-E6F0-434F-BB8C-D583165637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34692" y="1107527"/>
            <a:ext cx="5065472" cy="4694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36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DFA29C0-E6F0-434F-BB8C-D583165637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0056" y="1302820"/>
            <a:ext cx="2618140" cy="4307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1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F5643F-AD13-4441-BF65-CFF00043D9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75811" y="2784048"/>
            <a:ext cx="2684452" cy="207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FE3A3E0-01EB-D04A-B267-F51B1AC903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43219" y="2784048"/>
            <a:ext cx="2684452" cy="207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8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FE3A3E0-01EB-D04A-B267-F51B1AC903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21648" y="0"/>
            <a:ext cx="3884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23680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FE3A3E0-01EB-D04A-B267-F51B1AC903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352800"/>
            <a:ext cx="9906000" cy="3505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1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FE3A3E0-01EB-D04A-B267-F51B1AC903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627543"/>
            <a:ext cx="4902874" cy="4230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79519A0-C7BF-3D42-9469-37514DA8F4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03126" y="2627543"/>
            <a:ext cx="4902874" cy="4230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3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FE3A3E0-01EB-D04A-B267-F51B1AC903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3937" y="3524079"/>
            <a:ext cx="5252063" cy="33339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79519A0-C7BF-3D42-9469-37514DA8F4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53937" y="1"/>
            <a:ext cx="5252063" cy="3333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77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79519A0-C7BF-3D42-9469-37514DA8F4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2528906" cy="3333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0F1F7CF-2C30-FB46-A78F-3D75534E8C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73098" y="1"/>
            <a:ext cx="2528906" cy="3333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A67B7F-79C3-654C-B667-0CD31CD2C1F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508745"/>
            <a:ext cx="2528906" cy="3333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1BE8C59-8F87-7B49-B5D7-1EA728305ED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73098" y="3508745"/>
            <a:ext cx="2528906" cy="3333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60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A67B7F-79C3-654C-B667-0CD31CD2C1F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571" y="2921991"/>
            <a:ext cx="4471247" cy="2513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1BE8C59-8F87-7B49-B5D7-1EA728305ED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98184" y="2921991"/>
            <a:ext cx="4471247" cy="2513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5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A67B7F-79C3-654C-B667-0CD31CD2C1F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47196" y="1692631"/>
            <a:ext cx="1583558" cy="345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9276024" y="-1"/>
            <a:ext cx="629976" cy="89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4"/>
          </a:p>
        </p:txBody>
      </p:sp>
    </p:spTree>
    <p:extLst>
      <p:ext uri="{BB962C8B-B14F-4D97-AF65-F5344CB8AC3E}">
        <p14:creationId xmlns:p14="http://schemas.microsoft.com/office/powerpoint/2010/main" val="28261386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A67B7F-79C3-654C-B667-0CD31CD2C1F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32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D8EF571-ACC7-5042-AA88-C0B95F3184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668" y="2626712"/>
            <a:ext cx="1045723" cy="12883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ABE3BE2-9769-2F43-B9FA-D6EFA2F14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48291" y="2626712"/>
            <a:ext cx="1045723" cy="12883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95513D0-70D4-FF46-A3FD-867FFDE748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33913" y="2626712"/>
            <a:ext cx="1045723" cy="12883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E83633B-FB2F-754B-A882-861FC67AB1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68" y="4806387"/>
            <a:ext cx="1045723" cy="12883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9A701E0A-0B5D-3043-B206-FF5DF762E9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8291" y="4806387"/>
            <a:ext cx="1045723" cy="12883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13BC9EE7-60FC-494E-8C9B-D434061623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33913" y="4806387"/>
            <a:ext cx="1045723" cy="12883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75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D8EF571-ACC7-5042-AA88-C0B95F3184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6124" y="1048594"/>
            <a:ext cx="1045723" cy="12883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ABE3BE2-9769-2F43-B9FA-D6EFA2F14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16124" y="2849559"/>
            <a:ext cx="1045723" cy="12883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9A701E0A-0B5D-3043-B206-FF5DF762E9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16124" y="4647201"/>
            <a:ext cx="1045723" cy="12883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47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D8EF571-ACC7-5042-AA88-C0B95F3184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667" y="2627146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DC8CAE40-2496-A34E-AE4E-7F2966EDDF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2667" y="3587265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C5571C79-3883-0944-A6E8-DA5E184B5C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2667" y="4556530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F17577A6-1782-604A-B5CC-1875E9AFFA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67" y="5516650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5F4ED160-B571-7841-8940-DDE6F2AA6E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6065" y="2627146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EE2D89D7-4A56-EB4B-B4F5-7DB1B3D065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46065" y="3587265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20E5CCAB-66AA-6F4F-9511-C53C519EBA1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6065" y="4556530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4AB77999-A37A-0944-B1AE-432E0BA354D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46065" y="5516650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50C4BE-4649-8248-8ED8-44FDC2F968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36893" y="2627146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D0A13785-E94B-7A45-9056-8D9A019DFCF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36893" y="3587265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3E2F35D-5CA2-0849-8D5C-2C9B440E60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36893" y="4556530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D8BD115E-522C-F543-A750-AAE0028157D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636893" y="5516650"/>
            <a:ext cx="499921" cy="6159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1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6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50830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159D76D-E95B-034E-962B-12D9242DECF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398535" y="3261735"/>
            <a:ext cx="1801216" cy="392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818510" y="3261735"/>
            <a:ext cx="1801216" cy="392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DE1A479-F5E1-F542-B817-BFDAA4271D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35247" y="3261735"/>
            <a:ext cx="1801216" cy="392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91655F1-59C7-B340-86FF-C1213C84F63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52137" y="3261735"/>
            <a:ext cx="1801216" cy="392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6E4F5DA-75C1-CA43-AEC5-2D762E68BC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469027" y="3261735"/>
            <a:ext cx="1801216" cy="392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5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85992" y="0"/>
            <a:ext cx="44200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1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19269" y="1692630"/>
            <a:ext cx="1583558" cy="345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288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28149" y="1173734"/>
            <a:ext cx="2056789" cy="4485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086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82846" y="3213349"/>
            <a:ext cx="2138437" cy="4663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899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95290" y="1182338"/>
            <a:ext cx="2766206" cy="4569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366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23925" y="1641522"/>
            <a:ext cx="2497946" cy="41099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32660" y="3236418"/>
            <a:ext cx="2900133" cy="4771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26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27848" y="2033901"/>
            <a:ext cx="3509303" cy="2715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7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83859" y="3203112"/>
            <a:ext cx="2913206" cy="2254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7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2278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841693" y="1634836"/>
            <a:ext cx="5064307" cy="3588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016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58161" y="0"/>
            <a:ext cx="494783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00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D3E401-F6DF-4A44-858C-E9410373BE6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356933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26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050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127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5544D-07B3-42BA-98DD-65DC39E6772C}"/>
              </a:ext>
            </a:extLst>
          </p:cNvPr>
          <p:cNvSpPr txBox="1"/>
          <p:nvPr userDrawn="1"/>
        </p:nvSpPr>
        <p:spPr>
          <a:xfrm>
            <a:off x="9057905" y="282411"/>
            <a:ext cx="664614" cy="200124"/>
          </a:xfrm>
          <a:prstGeom prst="rect">
            <a:avLst/>
          </a:prstGeom>
          <a:noFill/>
        </p:spPr>
        <p:txBody>
          <a:bodyPr wrap="none" lIns="74299" tIns="37150" rIns="74299" bIns="37150" rtlCol="0">
            <a:spAutoFit/>
          </a:bodyPr>
          <a:lstStyle/>
          <a:p>
            <a:pPr algn="ctr"/>
            <a:r>
              <a:rPr lang="ru-RU" sz="813" b="1" i="0" dirty="0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СЛАЙД</a:t>
            </a:r>
            <a:r>
              <a:rPr lang="id-ID" sz="813" b="1" i="0" dirty="0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fld id="{260E2A6B-A809-4840-BF14-8648BC0BDF87}" type="slidenum">
              <a:rPr lang="id-ID" sz="813" b="1" i="0" smtClean="0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r>
              <a:rPr lang="id-ID" sz="813" b="1" i="0" dirty="0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219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74" r:id="rId14"/>
    <p:sldLayoutId id="2147483882" r:id="rId15"/>
    <p:sldLayoutId id="2147483975" r:id="rId16"/>
    <p:sldLayoutId id="2147483979" r:id="rId17"/>
    <p:sldLayoutId id="2147483883" r:id="rId18"/>
    <p:sldLayoutId id="2147483884" r:id="rId19"/>
    <p:sldLayoutId id="2147483885" r:id="rId20"/>
    <p:sldLayoutId id="2147483886" r:id="rId21"/>
    <p:sldLayoutId id="2147483887" r:id="rId22"/>
    <p:sldLayoutId id="2147483888" r:id="rId23"/>
    <p:sldLayoutId id="2147483889" r:id="rId24"/>
    <p:sldLayoutId id="2147483891" r:id="rId25"/>
    <p:sldLayoutId id="2147483890" r:id="rId26"/>
    <p:sldLayoutId id="2147483892" r:id="rId27"/>
    <p:sldLayoutId id="2147483897" r:id="rId28"/>
    <p:sldLayoutId id="2147483898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22" r:id="rId42"/>
    <p:sldLayoutId id="2147483923" r:id="rId43"/>
    <p:sldLayoutId id="2147483924" r:id="rId44"/>
    <p:sldLayoutId id="2147483925" r:id="rId45"/>
    <p:sldLayoutId id="2147483926" r:id="rId46"/>
    <p:sldLayoutId id="2147483927" r:id="rId47"/>
    <p:sldLayoutId id="2147483932" r:id="rId48"/>
    <p:sldLayoutId id="2147483933" r:id="rId49"/>
    <p:sldLayoutId id="2147483934" r:id="rId50"/>
    <p:sldLayoutId id="2147483935" r:id="rId51"/>
    <p:sldLayoutId id="2147483936" r:id="rId52"/>
    <p:sldLayoutId id="2147483937" r:id="rId53"/>
    <p:sldLayoutId id="2147483938" r:id="rId54"/>
    <p:sldLayoutId id="2147483939" r:id="rId55"/>
    <p:sldLayoutId id="2147483940" r:id="rId56"/>
    <p:sldLayoutId id="2147483943" r:id="rId57"/>
    <p:sldLayoutId id="2147483944" r:id="rId58"/>
    <p:sldLayoutId id="2147483945" r:id="rId59"/>
    <p:sldLayoutId id="2147483950" r:id="rId60"/>
    <p:sldLayoutId id="2147483956" r:id="rId61"/>
    <p:sldLayoutId id="2147483957" r:id="rId62"/>
    <p:sldLayoutId id="2147483958" r:id="rId63"/>
    <p:sldLayoutId id="2147483959" r:id="rId64"/>
    <p:sldLayoutId id="2147483960" r:id="rId65"/>
    <p:sldLayoutId id="2147483978" r:id="rId66"/>
    <p:sldLayoutId id="2147483961" r:id="rId67"/>
    <p:sldLayoutId id="2147483962" r:id="rId68"/>
    <p:sldLayoutId id="2147483964" r:id="rId69"/>
    <p:sldLayoutId id="2147483971" r:id="rId70"/>
    <p:sldLayoutId id="2147483972" r:id="rId71"/>
    <p:sldLayoutId id="2147483973" r:id="rId7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4.sv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6.svg"/><Relationship Id="rId10" Type="http://schemas.microsoft.com/office/2007/relationships/hdphoto" Target="../media/hdphoto3.wdp"/><Relationship Id="rId19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5.png"/><Relationship Id="rId27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EBBAF6-A042-4E23-BDE8-9D3AAA3758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9" y="754442"/>
            <a:ext cx="3048396" cy="62601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1FB5EF1-AF02-2B43-9A45-9BCC8B634F81}"/>
              </a:ext>
            </a:extLst>
          </p:cNvPr>
          <p:cNvSpPr txBox="1"/>
          <p:nvPr/>
        </p:nvSpPr>
        <p:spPr>
          <a:xfrm>
            <a:off x="1390342" y="1696955"/>
            <a:ext cx="4937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122" dirty="0">
                <a:solidFill>
                  <a:srgbClr val="79797A"/>
                </a:solidFill>
                <a:latin typeface="+mj-lt"/>
                <a:ea typeface="Lato" charset="0"/>
                <a:cs typeface="Calibri" panose="020F0502020204030204" pitchFamily="34" charset="0"/>
              </a:rPr>
              <a:t>ОБЪЕДИНЕННЫЙ ПРОГРАММНО-АППАРАТНЫЙ КОМПЛЕКС ПО ОХРАНЕ ТРАНСПОРТНЫХ СРЕДСТВ И ОБЪЕКТОВ НЕДВИЖИМОСТИ МОНИТОРИНГОВЫХ КОМПАНИЙ</a:t>
            </a:r>
            <a:endParaRPr lang="en-US" sz="1600" spc="122" dirty="0">
              <a:solidFill>
                <a:srgbClr val="79797A"/>
              </a:solidFill>
              <a:latin typeface="+mj-lt"/>
              <a:ea typeface="Lato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4F2B11-4BE8-4C60-94CC-632D7F0F4A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9"/>
          <a:stretch/>
        </p:blipFill>
        <p:spPr>
          <a:xfrm>
            <a:off x="6828880" y="8710"/>
            <a:ext cx="3077120" cy="6857996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1C19B88-A0D4-4E9A-8DE0-82835B883EFA}"/>
              </a:ext>
            </a:extLst>
          </p:cNvPr>
          <p:cNvSpPr/>
          <p:nvPr/>
        </p:nvSpPr>
        <p:spPr>
          <a:xfrm>
            <a:off x="6711155" y="8709"/>
            <a:ext cx="56577" cy="6861717"/>
          </a:xfrm>
          <a:prstGeom prst="rect">
            <a:avLst/>
          </a:prstGeom>
          <a:solidFill>
            <a:srgbClr val="19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4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E121B5E-C3B5-43D3-AF97-D4B39C32BB17}"/>
              </a:ext>
            </a:extLst>
          </p:cNvPr>
          <p:cNvSpPr/>
          <p:nvPr/>
        </p:nvSpPr>
        <p:spPr>
          <a:xfrm>
            <a:off x="6795056" y="8709"/>
            <a:ext cx="45719" cy="6861717"/>
          </a:xfrm>
          <a:prstGeom prst="rect">
            <a:avLst/>
          </a:prstGeom>
          <a:solidFill>
            <a:srgbClr val="797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4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C2C3B5A-EF2D-4E90-997B-334D8AD728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62" y="5731495"/>
            <a:ext cx="707331" cy="1607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7BCE4C0-5D81-40A0-8C50-EA2ECDC26D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54" y="6242585"/>
            <a:ext cx="1071186" cy="2434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1CFF509-8F1E-4D43-8A82-B61F3ABC2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72" y="5875378"/>
            <a:ext cx="829343" cy="1884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6D4E57-D332-4CE9-A535-31C98DF8AAA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32" y="3788229"/>
            <a:ext cx="2041539" cy="11432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9E59CC-CBE4-48B3-A23B-6DFF7BD37EF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54" y="3358870"/>
            <a:ext cx="3618954" cy="23107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1E0235-FB02-40E0-8BCD-DEC472B2F60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36" y="4517946"/>
            <a:ext cx="3444780" cy="1966234"/>
          </a:xfrm>
          <a:prstGeom prst="rect">
            <a:avLst/>
          </a:prstGeom>
        </p:spPr>
      </p:pic>
      <p:pic>
        <p:nvPicPr>
          <p:cNvPr id="15" name="Рисунок 14" descr="Машина">
            <a:extLst>
              <a:ext uri="{FF2B5EF4-FFF2-40B4-BE49-F238E27FC236}">
                <a16:creationId xmlns:a16="http://schemas.microsoft.com/office/drawing/2014/main" id="{98AB046C-1F5E-425D-A8C2-00B7F092A3E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6737" y="4319014"/>
            <a:ext cx="442979" cy="442979"/>
          </a:xfrm>
          <a:prstGeom prst="rect">
            <a:avLst/>
          </a:prstGeom>
        </p:spPr>
      </p:pic>
      <p:pic>
        <p:nvPicPr>
          <p:cNvPr id="17" name="Рисунок 16" descr="Такси">
            <a:extLst>
              <a:ext uri="{FF2B5EF4-FFF2-40B4-BE49-F238E27FC236}">
                <a16:creationId xmlns:a16="http://schemas.microsoft.com/office/drawing/2014/main" id="{21365474-97BF-4663-A442-938A8613495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6736" y="4749178"/>
            <a:ext cx="442980" cy="442980"/>
          </a:xfrm>
          <a:prstGeom prst="rect">
            <a:avLst/>
          </a:prstGeom>
        </p:spPr>
      </p:pic>
      <p:pic>
        <p:nvPicPr>
          <p:cNvPr id="19" name="Рисунок 18" descr="Автобус">
            <a:extLst>
              <a:ext uri="{FF2B5EF4-FFF2-40B4-BE49-F238E27FC236}">
                <a16:creationId xmlns:a16="http://schemas.microsoft.com/office/drawing/2014/main" id="{288D19CE-8FDE-466A-829E-6BA10623F0E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26737" y="5179343"/>
            <a:ext cx="442979" cy="442979"/>
          </a:xfrm>
          <a:prstGeom prst="rect">
            <a:avLst/>
          </a:prstGeom>
        </p:spPr>
      </p:pic>
      <p:pic>
        <p:nvPicPr>
          <p:cNvPr id="21" name="Рисунок 20" descr="Пригород">
            <a:extLst>
              <a:ext uri="{FF2B5EF4-FFF2-40B4-BE49-F238E27FC236}">
                <a16:creationId xmlns:a16="http://schemas.microsoft.com/office/drawing/2014/main" id="{86E4DE2C-17EE-4258-90FE-02016A2E62E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26737" y="3458686"/>
            <a:ext cx="442979" cy="442979"/>
          </a:xfrm>
          <a:prstGeom prst="rect">
            <a:avLst/>
          </a:prstGeom>
        </p:spPr>
      </p:pic>
      <p:pic>
        <p:nvPicPr>
          <p:cNvPr id="23" name="Рисунок 22" descr="Скорая помощь">
            <a:extLst>
              <a:ext uri="{FF2B5EF4-FFF2-40B4-BE49-F238E27FC236}">
                <a16:creationId xmlns:a16="http://schemas.microsoft.com/office/drawing/2014/main" id="{40DFF1B4-8579-4C5F-BD86-727B117B0DEF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26737" y="5609507"/>
            <a:ext cx="442979" cy="442979"/>
          </a:xfrm>
          <a:prstGeom prst="rect">
            <a:avLst/>
          </a:prstGeom>
        </p:spPr>
      </p:pic>
      <p:pic>
        <p:nvPicPr>
          <p:cNvPr id="25" name="Рисунок 24" descr="Спутниковая антенна">
            <a:extLst>
              <a:ext uri="{FF2B5EF4-FFF2-40B4-BE49-F238E27FC236}">
                <a16:creationId xmlns:a16="http://schemas.microsoft.com/office/drawing/2014/main" id="{51CC48B2-264D-492C-9A38-9A877FB7A3C8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6737" y="3888850"/>
            <a:ext cx="442979" cy="4429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56D040D-234A-4800-92CF-19A950A242AB}"/>
              </a:ext>
            </a:extLst>
          </p:cNvPr>
          <p:cNvSpPr txBox="1"/>
          <p:nvPr/>
        </p:nvSpPr>
        <p:spPr>
          <a:xfrm>
            <a:off x="1348095" y="3543363"/>
            <a:ext cx="380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9797A"/>
                </a:solidFill>
              </a:rPr>
              <a:t>Охрана объектов недвижимости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363421-2F69-4F05-B1EF-7EFF3A51B610}"/>
              </a:ext>
            </a:extLst>
          </p:cNvPr>
          <p:cNvSpPr txBox="1"/>
          <p:nvPr/>
        </p:nvSpPr>
        <p:spPr>
          <a:xfrm>
            <a:off x="1348095" y="3967034"/>
            <a:ext cx="380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9797A"/>
                </a:solidFill>
              </a:rPr>
              <a:t>Охрана объектов телефонной связи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3A9D20-10EB-4CC3-B895-8DC9C33B5910}"/>
              </a:ext>
            </a:extLst>
          </p:cNvPr>
          <p:cNvSpPr txBox="1"/>
          <p:nvPr/>
        </p:nvSpPr>
        <p:spPr>
          <a:xfrm>
            <a:off x="1348095" y="4390705"/>
            <a:ext cx="380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9797A"/>
                </a:solidFill>
              </a:rPr>
              <a:t>Охрана транспортных средств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3AA5EC-22F0-40CE-B967-1F8D812C536F}"/>
              </a:ext>
            </a:extLst>
          </p:cNvPr>
          <p:cNvSpPr txBox="1"/>
          <p:nvPr/>
        </p:nvSpPr>
        <p:spPr>
          <a:xfrm>
            <a:off x="1348095" y="4814376"/>
            <a:ext cx="380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9797A"/>
                </a:solidFill>
              </a:rPr>
              <a:t>Охрана корпоративных автопарков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982417-7C40-469A-8AEC-4D5724347FC6}"/>
              </a:ext>
            </a:extLst>
          </p:cNvPr>
          <p:cNvSpPr txBox="1"/>
          <p:nvPr/>
        </p:nvSpPr>
        <p:spPr>
          <a:xfrm>
            <a:off x="1348095" y="5238047"/>
            <a:ext cx="380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9797A"/>
                </a:solidFill>
              </a:rPr>
              <a:t>Безопасность общественного транспорта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82AFB5-D5E1-471D-A0CA-CFD0046DFEF4}"/>
              </a:ext>
            </a:extLst>
          </p:cNvPr>
          <p:cNvSpPr txBox="1"/>
          <p:nvPr/>
        </p:nvSpPr>
        <p:spPr>
          <a:xfrm>
            <a:off x="1348095" y="5661719"/>
            <a:ext cx="4678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9797A"/>
                </a:solidFill>
              </a:rPr>
              <a:t>Безопасность выездных бригад скорой помощи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71A37-003B-4568-9D61-09997311BCED}"/>
              </a:ext>
            </a:extLst>
          </p:cNvPr>
          <p:cNvSpPr txBox="1"/>
          <p:nvPr/>
        </p:nvSpPr>
        <p:spPr>
          <a:xfrm>
            <a:off x="1390342" y="2838128"/>
            <a:ext cx="4859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79797A"/>
                </a:solidFill>
                <a:latin typeface="+mj-lt"/>
              </a:rPr>
              <a:t>Разработан во взаимодействии с ФКУ НИЦ «Охрана»</a:t>
            </a:r>
          </a:p>
        </p:txBody>
      </p:sp>
    </p:spTree>
    <p:extLst>
      <p:ext uri="{BB962C8B-B14F-4D97-AF65-F5344CB8AC3E}">
        <p14:creationId xmlns:p14="http://schemas.microsoft.com/office/powerpoint/2010/main" val="206816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94757" y="2498578"/>
            <a:ext cx="8449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Каждой мониторинговой компании присваивается уникальный идентификатор, посредством которого она удаленно регистрируются в системе и получает доступ в АРМ для мониторинговых компаний. АРМ предназначено для формирования оперативной карточки объекта, внесения в нее планировок и фотографий объекта, схемы подъезда, описание и фотографий заблокированных зон. Посредством этого АРМ настраивается по типовому протоколу работа со своим ПЦО для организации передачи тревоги на АРМ дежурного офицера ОВО, в ответ они получают результат отработки сигнала дежурным офицером ОВО и результаты действий ГЗ ОВО, а также получают информацию от инженера (инспектора) УВО о принятии или отказе в принятии объекта на охрану. Предоставляется возможность переписки с инженером (инспектором) УВО по объекту в случае отказа от принятия его под охрану. Виден статус объекта в ОВО (на охране, приостановлен, отключен). Имеется возможность посмотреть сработки по каждому объекту с разделением на реальные и ложные, а также скачать выставленные счета по договору с вневедомственной охраной, включая счета за ложные вызовы.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794757" y="1897570"/>
            <a:ext cx="52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АРМ МОНИТОРИНГОВОЙ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07832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94757" y="1837386"/>
            <a:ext cx="84493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Развертывание неограниченного количества автоматизированных рабочих мест дежурных офицеров ОВО для получения от мониторинговых компаний сигналов тревоги по объекту, просмотра электронной карточки, планировок и фотографий объекта, схемы подъезда, внесение комментариев по отработке сигнала с автоматической фиксацией времени подъезда, учета выездов по ложным сигналам «тревога». Значительный объем полезной информации по объекту позволяет дежурному офицеру принимать обоснованные решения по отработке сигнала «тревога» с охраняемого объекта. После отработки сигнала в мониторинговую компанию уходят результаты выезда ГЗ и комментарии по действиям ГЗ на объекте.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794757" y="1398273"/>
            <a:ext cx="52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АРМ ДЕЖУРНОГО ОФИЦЕРА ОВО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C5510-7EAE-4E78-B375-6499A4D6FFF1}"/>
              </a:ext>
            </a:extLst>
          </p:cNvPr>
          <p:cNvSpPr txBox="1"/>
          <p:nvPr/>
        </p:nvSpPr>
        <p:spPr>
          <a:xfrm>
            <a:off x="794757" y="4528562"/>
            <a:ext cx="84493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Предназначен для анализа инженером (инспектором) всей необходимой информацией по объекту, по которому с мониторинговой компанией заключен договор на реагирование, в том числе планировки и фотографии объекта, охранных зон объекта, перечень контролируемых шлейфов и их привязка к помещениям и др. По результатам оценки полноты представленной в карточке охраняемого объекта информации инженер (инспектор) принимает решение о возможности постановки его на охрану либо отклоняет заявку с соответствующими комментариями. Результаты анализа и комментарии инженера (инспектора) мониторинговая компания получает на свое АРМ.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CBA12-CDA7-429F-A52F-26FC383B716F}"/>
              </a:ext>
            </a:extLst>
          </p:cNvPr>
          <p:cNvSpPr txBox="1"/>
          <p:nvPr/>
        </p:nvSpPr>
        <p:spPr>
          <a:xfrm>
            <a:off x="794757" y="3975962"/>
            <a:ext cx="52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АРМ ИНЖЕНЕРА (ИНСПЕКТОРА) УВО</a:t>
            </a:r>
          </a:p>
        </p:txBody>
      </p:sp>
    </p:spTree>
    <p:extLst>
      <p:ext uri="{BB962C8B-B14F-4D97-AF65-F5344CB8AC3E}">
        <p14:creationId xmlns:p14="http://schemas.microsoft.com/office/powerpoint/2010/main" val="348926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94757" y="1923408"/>
            <a:ext cx="84493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Предназначен для автоматического выставления счетов мониторинговым компаниям за услуги реагирования ГЗ ОВО полиции и за выезды по ложным сигналам «тревога», а также контроля своевременной оплаты мониторинговыми компаниями вышеуказанных счетов. Контроль тарифов и оплаты услуг охраны. Формирование для АРМ инженера (инспектора) УВО сообщений (информации) о задолженности у мониторинговых компаний по охраняемых совместно с УВО (ОВО) объектам.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794757" y="1459233"/>
            <a:ext cx="52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АРМ УВО БУХГАЛТЕРИЯ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60FE6-3FA2-4E95-8326-FA2154410F75}"/>
              </a:ext>
            </a:extLst>
          </p:cNvPr>
          <p:cNvSpPr txBox="1"/>
          <p:nvPr/>
        </p:nvSpPr>
        <p:spPr>
          <a:xfrm>
            <a:off x="794757" y="4098871"/>
            <a:ext cx="8449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Предназначен для формирования отчетов по тревогам и выездам на них ГЗ ОВО, включая выезды на ложные вызовы, по объектам любого ОВО (округа, района) за определенный период времени с возможностью вывода на печать.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71994-38B3-4007-9C75-EB228EEE9933}"/>
              </a:ext>
            </a:extLst>
          </p:cNvPr>
          <p:cNvSpPr txBox="1"/>
          <p:nvPr/>
        </p:nvSpPr>
        <p:spPr>
          <a:xfrm>
            <a:off x="794757" y="3634696"/>
            <a:ext cx="52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АРМ УВО ДЛЯ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59144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94756" y="2027189"/>
            <a:ext cx="3724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Менее чем за год к ПАК ВсМК подключились более 100 организаций и передали на охрану в Росгвардию свыше 35 тысяч объектов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794756" y="1598827"/>
            <a:ext cx="52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ОХРАНА ОБЪЕКТОВ НЕДВИЖИМОСТИ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B1A09-D733-43E9-812B-15C94200C34E}"/>
              </a:ext>
            </a:extLst>
          </p:cNvPr>
          <p:cNvSpPr txBox="1"/>
          <p:nvPr/>
        </p:nvSpPr>
        <p:spPr>
          <a:xfrm>
            <a:off x="794758" y="4359461"/>
            <a:ext cx="3724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Обеспечена охрана вышек и базовых </a:t>
            </a:r>
            <a:br>
              <a:rPr lang="ru-RU" sz="1400" dirty="0">
                <a:solidFill>
                  <a:srgbClr val="79797A"/>
                </a:solidFill>
              </a:rPr>
            </a:br>
            <a:r>
              <a:rPr lang="ru-RU" sz="1400" dirty="0">
                <a:solidFill>
                  <a:srgbClr val="79797A"/>
                </a:solidFill>
              </a:rPr>
              <a:t>станций сотовой связи в Новгородской области и колодцев телефонной канализации Московской городской телефонной сети (МГТС)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EEAF4-0565-49BE-B236-7AF15A4E1E9B}"/>
              </a:ext>
            </a:extLst>
          </p:cNvPr>
          <p:cNvSpPr txBox="1"/>
          <p:nvPr/>
        </p:nvSpPr>
        <p:spPr>
          <a:xfrm>
            <a:off x="794756" y="3931099"/>
            <a:ext cx="52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ОХРАНА ОБЪЕКТОВ СВЯЗИ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A33BE6-A04F-4B1C-B868-BC56816337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44" y="3820286"/>
            <a:ext cx="4305300" cy="22479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CA7617-CB2B-4258-9650-875B1C734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b="3051"/>
          <a:stretch/>
        </p:blipFill>
        <p:spPr>
          <a:xfrm>
            <a:off x="5147344" y="1079638"/>
            <a:ext cx="4305300" cy="25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3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94756" y="1773243"/>
            <a:ext cx="3724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Услуга предоставляется физическим и юридическим лицам — владельцам автомобильного транспорта территориальными подразделениями вневедомственной охраны Федеральной службы войск национальной гвардии Российской Федерации во всех регионах России.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794756" y="1344881"/>
            <a:ext cx="52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ОХРАНА ТРАНСПОРТНЫХ СРЕДСТВ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B1A09-D733-43E9-812B-15C94200C34E}"/>
              </a:ext>
            </a:extLst>
          </p:cNvPr>
          <p:cNvSpPr txBox="1"/>
          <p:nvPr/>
        </p:nvSpPr>
        <p:spPr>
          <a:xfrm>
            <a:off x="794758" y="4359461"/>
            <a:ext cx="3724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На федеральном уровне данной услугой пользуются агрегаторы такси, лизинговые </a:t>
            </a:r>
            <a:br>
              <a:rPr lang="ru-RU" sz="1400" dirty="0">
                <a:solidFill>
                  <a:srgbClr val="79797A"/>
                </a:solidFill>
              </a:rPr>
            </a:br>
            <a:r>
              <a:rPr lang="ru-RU" sz="1400" dirty="0">
                <a:solidFill>
                  <a:srgbClr val="79797A"/>
                </a:solidFill>
              </a:rPr>
              <a:t>и </a:t>
            </a:r>
            <a:r>
              <a:rPr lang="ru-RU" sz="1400" dirty="0" err="1">
                <a:solidFill>
                  <a:srgbClr val="79797A"/>
                </a:solidFill>
              </a:rPr>
              <a:t>каршеринговые</a:t>
            </a:r>
            <a:r>
              <a:rPr lang="ru-RU" sz="1400" dirty="0">
                <a:solidFill>
                  <a:srgbClr val="79797A"/>
                </a:solidFill>
              </a:rPr>
              <a:t> компании: </a:t>
            </a:r>
            <a:br>
              <a:rPr lang="ru-RU" sz="1400" dirty="0">
                <a:solidFill>
                  <a:srgbClr val="79797A"/>
                </a:solidFill>
              </a:rPr>
            </a:br>
            <a:r>
              <a:rPr lang="ru-RU" sz="1400" dirty="0">
                <a:solidFill>
                  <a:srgbClr val="79797A"/>
                </a:solidFill>
              </a:rPr>
              <a:t>Яндекс Такси, Каркаде, ВЭБ-лизинг, ВТБ-лизинг, Альфа-лизинг, </a:t>
            </a:r>
            <a:r>
              <a:rPr lang="ru-RU" sz="1400" dirty="0" err="1">
                <a:solidFill>
                  <a:srgbClr val="79797A"/>
                </a:solidFill>
              </a:rPr>
              <a:t>Европлан</a:t>
            </a:r>
            <a:r>
              <a:rPr lang="ru-RU" sz="1400" dirty="0">
                <a:solidFill>
                  <a:srgbClr val="79797A"/>
                </a:solidFill>
              </a:rPr>
              <a:t> и др.</a:t>
            </a:r>
          </a:p>
          <a:p>
            <a:pPr algn="just">
              <a:buClr>
                <a:srgbClr val="19A4DE"/>
              </a:buClr>
            </a:pPr>
            <a:endParaRPr lang="ru-RU" sz="1400" dirty="0">
              <a:solidFill>
                <a:srgbClr val="79797A"/>
              </a:solidFill>
            </a:endParaRPr>
          </a:p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19A4DE"/>
                </a:solidFill>
              </a:rPr>
              <a:t>Представительство HYUNDAI в России выбрало услугу вневедомственной охраны для своих машин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EEAF4-0565-49BE-B236-7AF15A4E1E9B}"/>
              </a:ext>
            </a:extLst>
          </p:cNvPr>
          <p:cNvSpPr txBox="1"/>
          <p:nvPr/>
        </p:nvSpPr>
        <p:spPr>
          <a:xfrm>
            <a:off x="794756" y="3931099"/>
            <a:ext cx="52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ОХРАНА КОРПОРАТИВНЫХ ПАРКОВ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75B3A-93FF-4BF0-9DFD-1430F2AFAA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" b="10109"/>
          <a:stretch/>
        </p:blipFill>
        <p:spPr>
          <a:xfrm>
            <a:off x="5194662" y="1344880"/>
            <a:ext cx="4071257" cy="22442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DBC811-4CD8-45F3-A0E6-BC90286857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62" y="4018215"/>
            <a:ext cx="4071257" cy="212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1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25087" y="1656728"/>
            <a:ext cx="47787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Решение о внедрении системы централизованной охраны транспортных средств пассажирского транспорта общего пользования принято по результатам обсуждения в Комитете по транспорту и строительству Государственной Думы 17 мая 2019 года.</a:t>
            </a:r>
          </a:p>
          <a:p>
            <a:pPr algn="just">
              <a:buClr>
                <a:srgbClr val="19A4DE"/>
              </a:buClr>
            </a:pPr>
            <a:endParaRPr lang="ru-RU" sz="1400" dirty="0">
              <a:solidFill>
                <a:srgbClr val="79797A"/>
              </a:solidFill>
            </a:endParaRPr>
          </a:p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Проект реализуется в целях способствования повсеместному распространению эффективной практики вневедомственной охраны Росгвардии по предотвращению и пресечению правонарушений на транспорте общего пользования. Отличительной особенностью таких мер является непосредственное реагирование в режиме реального времени сотрудников силового ведомства на совершаемое правонарушение либо превентивное реагирование при возникновении подозрения у персонала транспортного средства на саму возможность его совершения.</a:t>
            </a:r>
          </a:p>
          <a:p>
            <a:pPr algn="just">
              <a:buClr>
                <a:srgbClr val="19A4DE"/>
              </a:buClr>
            </a:pPr>
            <a:endParaRPr lang="ru-RU" sz="1400" dirty="0">
              <a:solidFill>
                <a:srgbClr val="79797A"/>
              </a:solidFill>
            </a:endParaRPr>
          </a:p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Данные меры эффективны для предотвращения, в том числе, и более серьезной, с точки зрения тяжести последствий, террористической угрозы на объектах пассажирского транспорта.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725087" y="1203387"/>
            <a:ext cx="524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БЕЗОПАСНОСТЬ ОБЩЕСТВЕННОГО ТРАНСПОРТА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1B69A6-F236-4E0E-85DD-924B121BA8AC}"/>
              </a:ext>
            </a:extLst>
          </p:cNvPr>
          <p:cNvSpPr/>
          <p:nvPr/>
        </p:nvSpPr>
        <p:spPr>
          <a:xfrm>
            <a:off x="5733505" y="1696472"/>
            <a:ext cx="38110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79797A"/>
                </a:solidFill>
              </a:rPr>
              <a:t>При поддержке:</a:t>
            </a:r>
          </a:p>
          <a:p>
            <a:endParaRPr lang="ru-RU" sz="1200" b="1" dirty="0">
              <a:solidFill>
                <a:srgbClr val="79797A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9797A"/>
                </a:solidFill>
              </a:rPr>
              <a:t>Комитета по транспорту и строительству Государственной Думы Федерального Собрания Российской Федерации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9797A"/>
                </a:solidFill>
              </a:rPr>
              <a:t>Министерства транспорта Российской Федерации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9797A"/>
                </a:solidFill>
              </a:rPr>
              <a:t>Главного управления вневедомственной охраны Федеральной службы войск национальной гвардии Российской Федерации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9797A"/>
                </a:solidFill>
              </a:rPr>
              <a:t>Правительства Санкт-Петербурга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9797A"/>
                </a:solidFill>
              </a:rPr>
              <a:t>Правительства Севастополя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79797A"/>
                </a:solidFill>
              </a:rPr>
              <a:t>Администрации Волгоградской области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8E5DF6-91E2-4875-A341-632C4195F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9" y="4320742"/>
            <a:ext cx="2857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4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1539932" y="2145547"/>
            <a:ext cx="6863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Система централизованной охраны карет скорой медицинской помощи создана в связи с обращением Председателя Следственного комитета Российской Федерации </a:t>
            </a:r>
            <a:r>
              <a:rPr lang="ru-RU" sz="1400" dirty="0" err="1">
                <a:solidFill>
                  <a:srgbClr val="79797A"/>
                </a:solidFill>
              </a:rPr>
              <a:t>А.И.Бастрыкина</a:t>
            </a:r>
            <a:r>
              <a:rPr lang="ru-RU" sz="1400" dirty="0">
                <a:solidFill>
                  <a:srgbClr val="79797A"/>
                </a:solidFill>
              </a:rPr>
              <a:t> в адрес Президента Российской Федерации </a:t>
            </a:r>
            <a:r>
              <a:rPr lang="ru-RU" sz="1400" dirty="0" err="1">
                <a:solidFill>
                  <a:srgbClr val="79797A"/>
                </a:solidFill>
              </a:rPr>
              <a:t>В.В.Путина</a:t>
            </a:r>
            <a:r>
              <a:rPr lang="ru-RU" sz="1400" dirty="0">
                <a:solidFill>
                  <a:srgbClr val="79797A"/>
                </a:solidFill>
              </a:rPr>
              <a:t>, направленного после череды произошедших резонансных чрезвычайных происшествий, связанных с воспрепятствованием работе скорой помощи и нападением на медицинских работников.</a:t>
            </a:r>
          </a:p>
          <a:p>
            <a:pPr algn="just">
              <a:buClr>
                <a:srgbClr val="19A4DE"/>
              </a:buClr>
            </a:pPr>
            <a:endParaRPr lang="ru-RU" sz="1400" dirty="0">
              <a:solidFill>
                <a:srgbClr val="79797A"/>
              </a:solidFill>
            </a:endParaRPr>
          </a:p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Система успешно развивается в ряде регионов Российской Федерации, включая города-миллионники: Санкт-Петербург, Волгоград, Омск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1380359" y="1420621"/>
            <a:ext cx="747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БЕЗОПАСНОСТЬ ВЫЕЗДНЫХ БРИГАД СКОРОЙ МЕДИЦИНСКОЙ ПОМОЩИ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DEED29-DAD5-4F5A-8710-6D087F06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72" y="4290675"/>
            <a:ext cx="2857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5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B001A3-F081-5442-9F24-92E1A355E12F}"/>
              </a:ext>
            </a:extLst>
          </p:cNvPr>
          <p:cNvGrpSpPr/>
          <p:nvPr/>
        </p:nvGrpSpPr>
        <p:grpSpPr>
          <a:xfrm>
            <a:off x="2103159" y="2469894"/>
            <a:ext cx="5699681" cy="637469"/>
            <a:chOff x="5350514" y="4216382"/>
            <a:chExt cx="11342958" cy="156874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E9F367-D482-3349-A202-A6116E197B8D}"/>
                </a:ext>
              </a:extLst>
            </p:cNvPr>
            <p:cNvSpPr/>
            <p:nvPr/>
          </p:nvSpPr>
          <p:spPr>
            <a:xfrm>
              <a:off x="9260571" y="5739409"/>
              <a:ext cx="3522842" cy="45719"/>
            </a:xfrm>
            <a:prstGeom prst="rect">
              <a:avLst/>
            </a:prstGeom>
            <a:solidFill>
              <a:srgbClr val="19A4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BFEEA7-B710-5B44-872D-F347AF721C54}"/>
                </a:ext>
              </a:extLst>
            </p:cNvPr>
            <p:cNvSpPr txBox="1"/>
            <p:nvPr/>
          </p:nvSpPr>
          <p:spPr>
            <a:xfrm>
              <a:off x="5350514" y="4216382"/>
              <a:ext cx="11342958" cy="1136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tx2"/>
                  </a:solidFill>
                  <a:latin typeface="+mj-lt"/>
                  <a:ea typeface="Lato Black" charset="0"/>
                  <a:cs typeface="Lato Black" charset="0"/>
                </a:rPr>
                <a:t>Уверены в плодотворном сотрудничестве!</a:t>
              </a:r>
              <a:endParaRPr lang="en-US" sz="2400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56CDD0-1E1D-4A01-8C79-FAA82C0EC19A}"/>
              </a:ext>
            </a:extLst>
          </p:cNvPr>
          <p:cNvSpPr txBox="1"/>
          <p:nvPr/>
        </p:nvSpPr>
        <p:spPr>
          <a:xfrm>
            <a:off x="2891246" y="3429000"/>
            <a:ext cx="41626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9797A"/>
                </a:solidFill>
              </a:rPr>
              <a:t>Группа компаний АВО</a:t>
            </a:r>
          </a:p>
          <a:p>
            <a:pPr algn="ctr"/>
            <a:r>
              <a:rPr lang="ru-RU" sz="1400" dirty="0">
                <a:solidFill>
                  <a:srgbClr val="79797A"/>
                </a:solidFill>
              </a:rPr>
              <a:t>8-800-234-19-51 (звонок по России бесплатный)</a:t>
            </a:r>
          </a:p>
          <a:p>
            <a:pPr algn="ctr"/>
            <a:r>
              <a:rPr lang="ru-RU" sz="1400" dirty="0">
                <a:solidFill>
                  <a:srgbClr val="79797A"/>
                </a:solidFill>
              </a:rPr>
              <a:t>+7 (495) 909-92-17 (Москва)</a:t>
            </a:r>
          </a:p>
          <a:p>
            <a:pPr algn="ctr"/>
            <a:r>
              <a:rPr lang="ru-RU" sz="1400" dirty="0">
                <a:solidFill>
                  <a:srgbClr val="79797A"/>
                </a:solidFill>
              </a:rPr>
              <a:t>+7 (812) 779-10-16 (Санкт-Петербург)</a:t>
            </a:r>
          </a:p>
          <a:p>
            <a:pPr algn="ctr"/>
            <a:r>
              <a:rPr lang="en-US" sz="1400" dirty="0">
                <a:solidFill>
                  <a:srgbClr val="79797A"/>
                </a:solidFill>
              </a:rPr>
              <a:t>http://</a:t>
            </a:r>
            <a:r>
              <a:rPr lang="ru-RU" sz="1400" dirty="0">
                <a:solidFill>
                  <a:srgbClr val="79797A"/>
                </a:solidFill>
              </a:rPr>
              <a:t>аво.рус</a:t>
            </a:r>
          </a:p>
        </p:txBody>
      </p:sp>
    </p:spTree>
    <p:extLst>
      <p:ext uri="{BB962C8B-B14F-4D97-AF65-F5344CB8AC3E}">
        <p14:creationId xmlns:p14="http://schemas.microsoft.com/office/powerpoint/2010/main" val="31719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DD5D8-598F-420A-ADDC-F8B7A479EEF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4757" y="1490392"/>
            <a:ext cx="8316486" cy="3877216"/>
          </a:xfrm>
          <a:prstGeom prst="rect">
            <a:avLst/>
          </a:prstGeom>
          <a:ln w="28575">
            <a:solidFill>
              <a:srgbClr val="19A4DE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94757" y="5547359"/>
            <a:ext cx="809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79797A"/>
                </a:solidFill>
              </a:rPr>
              <a:t>Рис. 1. Основной экран ПАК ВсМК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2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08709" y="2305615"/>
            <a:ext cx="42442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79797A"/>
                </a:solidFill>
              </a:rPr>
              <a:t>ПАК ВсМК является единым программным продуктом для всех территориальных подразделений вневедомственной охраны, объединенных в единую сеть. ПАК ВсМК обеспечивает возможность стандартизировать механизмы подключения стационарных объектов, охраняемых мониторинговыми компаниями, и подвижных объектов к пультам территориальных подразделений, в различных регионах по единому стандартизированному протоколу.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3D0440-CCB7-43EF-ADC4-54E8C1C98A02}"/>
              </a:ext>
            </a:extLst>
          </p:cNvPr>
          <p:cNvSpPr txBox="1"/>
          <p:nvPr/>
        </p:nvSpPr>
        <p:spPr>
          <a:xfrm>
            <a:off x="5257800" y="2305614"/>
            <a:ext cx="42442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79797A"/>
                </a:solidFill>
              </a:rPr>
              <a:t>ПАК ВсМК расширяет возможности подразделений вневедомственной охраны, которые смогут взять на себя важнейшую функцию по обеспечению антитеррористической безопасности общественного и социально-значимого транспорта путем организации передачи сигнала тревоги от кнопок тревожных сигнализаций, как установленных в транспортных средствах, так и носимых (например, для бригад скорой помощи) на собственные пульты централизованного наблюдения.</a:t>
            </a:r>
          </a:p>
        </p:txBody>
      </p:sp>
    </p:spTree>
    <p:extLst>
      <p:ext uri="{BB962C8B-B14F-4D97-AF65-F5344CB8AC3E}">
        <p14:creationId xmlns:p14="http://schemas.microsoft.com/office/powerpoint/2010/main" val="90986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4953000" y="1924493"/>
            <a:ext cx="4244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Автоматизация взаимодействия подразделений вневедомственной охраны войск национальной гвардии РФ с мониторинговыми компаниями и владельцами подвижных объектов по реагированию на сигналы «тревога».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Передача на АРМ подразделений войск национальной гвардии тревожных извещений со стационарных объектов, охраняемых мониторинговыми компаниями, которые заключили с подразделением УВО договоры о реагировании ГЗ ОВО на тревожные извещения.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Передача на АРМ подразделений войск национальной гвардии тревожных извещений с подвижных объектов, оборудованных СПУ, принадлежащих физическим и юридическим лицам, которые заключили с подразделением УВО договоры о реагировании ГЗ ОВО на тревожные извещения.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708709" y="1928490"/>
            <a:ext cx="37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НАЗНАЧЕНИЕ КОМПЛЕКСА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709A9-7D7B-4C4C-A332-B4A08C8807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2640446"/>
            <a:ext cx="3809999" cy="25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7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08708" y="2393726"/>
            <a:ext cx="41582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Автоматизация деятельности подразделений вневедомственной охраны войск национальной гвардии при оказании услуг реагирования на тревожные извещения от стационарных объектов, охраняемых мониторинговыми компаниями, и от подвижных объектов – транспортных средств физических и юридических лиц, на договорной основе.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Ведение электронного документооборота и взаимодействие с пользователями в режиме </a:t>
            </a:r>
            <a:r>
              <a:rPr lang="ru-RU" sz="1400" dirty="0" err="1">
                <a:solidFill>
                  <a:srgbClr val="79797A"/>
                </a:solidFill>
              </a:rPr>
              <a:t>on-line</a:t>
            </a:r>
            <a:r>
              <a:rPr lang="ru-RU" sz="1400" dirty="0">
                <a:solidFill>
                  <a:srgbClr val="79797A"/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708707" y="1747396"/>
            <a:ext cx="37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ЦЕЛИ СОЗДАНИЯ КОМПЛЕКСА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A7A81D-170B-4FB2-8E85-F82CE584737C}"/>
              </a:ext>
            </a:extLst>
          </p:cNvPr>
          <p:cNvSpPr/>
          <p:nvPr/>
        </p:nvSpPr>
        <p:spPr>
          <a:xfrm>
            <a:off x="5039050" y="1747396"/>
            <a:ext cx="415824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Улучшение координации и оперативного взаимодействия дежурной службы МК с дежурной службой подразделений вневедомственной охраны за счет автоматизации процесса передачи и получения сигналов «тревога» со стационарных объектов, подключенных к пультам МК, по которым заключены договоры на реагирование ГЗ ОВО.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Обеспечение координации и оперативного взаимодействия дежурной службы подразделений вневедомственной охраны с нарядами ГЗ ОВО, за счет автоматизации процесса передачи и получения сигналов «тревога», поступающих на пульты подразделений ОВО, с подвижных объектов физических (юридических) лиц, по которым заключены договоры на реагирование.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21524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08707" y="2100452"/>
            <a:ext cx="41582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Создание электронных баз данных подразделений вневедомственной охраны посредством заполнения оперативных карточек подвижных объектов физических (юридических) лиц и стационарных объектов, охраняемых МК, по которым заключены договоры на реагирование ГЗ ОВО.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Прием со стационарных объектов МК сигналов тревоги, по которым заключены договоры на реагирования ГЗ и передачи их на АРМ дежурного офицера ОВО.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Прием сигналов тревоги, поступивших от контролируемых подвижных объектов, и передачи их на АРМ дежурного офицера ОВО.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Фиксация действий дежурных служб МК и подразделений вневедомственной охраны.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708707" y="1484898"/>
            <a:ext cx="37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РЕШАЕМЫЕ ЗАДАЧИ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A7A81D-170B-4FB2-8E85-F82CE584737C}"/>
              </a:ext>
            </a:extLst>
          </p:cNvPr>
          <p:cNvSpPr/>
          <p:nvPr/>
        </p:nvSpPr>
        <p:spPr>
          <a:xfrm>
            <a:off x="5134845" y="2100452"/>
            <a:ext cx="415824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Ведение архива изменений в карточке контролируемого стационарного объекта, включая время изменения, измененное значение, автора вносимых изменений.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Получение информации от систем централизованного наблюдения, используемых мониторинговыми компаниями, посредством разработанного унифицированного для всех систем межсерверного интерфейса API.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Получение информации от различных спутниковых ГЛОНАСС/GPS СПУ посредством разработанного унифицированного протокола.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Предоставление инженерам ОВО и дежурным офицерам ОВО полной текстовой и графической информации о контролируемом стационарном объекте, по которому заключен договор с ОВО на реагирование ГЗ.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9457D-96DE-4426-A21D-E0904021217C}"/>
              </a:ext>
            </a:extLst>
          </p:cNvPr>
          <p:cNvSpPr txBox="1"/>
          <p:nvPr/>
        </p:nvSpPr>
        <p:spPr>
          <a:xfrm>
            <a:off x="7139987" y="5948041"/>
            <a:ext cx="215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19A4DE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2641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794757" y="1116380"/>
            <a:ext cx="415824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Предоставление инженерам ОВО и дежурным офицерам ОВО полной текстовой информации о контролируемом подвижном объекте, по которому заключен договор с ОВО на реагирование ГЗ, а при поступлении тревожного извещения с контролируемого подвижного объекта на АРМ дежурного офицера ОВО местоположения подвижного объекта на электронной карте местности с географическими координатами и маршрутом движения с момента поступления тревожного извещения, а также возможности блокировки движения.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Предоставление возможности приостановки (отключения) приёма сигналов тревоги, со стационарных объектов охраняемых МК / подвижных объектов в УВО, в случае сформировавшейся задолженности по ним перед данной мониторинговой компанией / владельцев подвижных объектов перед УВО.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Уведомление МК о постановке на реагирование, отклонении заявки на реагирование или отключении стационарного объекта от реагирования УВО, изменением статуса объекта.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A7A81D-170B-4FB2-8E85-F82CE584737C}"/>
              </a:ext>
            </a:extLst>
          </p:cNvPr>
          <p:cNvSpPr/>
          <p:nvPr/>
        </p:nvSpPr>
        <p:spPr>
          <a:xfrm>
            <a:off x="5134845" y="1116381"/>
            <a:ext cx="415824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Ведение базы данных по всем стационарным и подвижным объектам с привязкой к мониторинговым компаниям, владельцам, адресам, номерам ТС, подразделениям заключившим договор на реагирование ГЗ ОВО, с возможностью поиска и сортировки объектов по данным значениям в АРМ инженера ОВО.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Ведение статистики по всем тревогам, поступившим от мониторинговых компаний и подвижных объектов.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Формирование по итогам месяца статистики по услугам реагирования ГЗ на подконтрольные стационарные объекты мониторинговых компаний, включая выезды по ложным сигналам «тревога», для оформления счетов на оплату.</a:t>
            </a:r>
          </a:p>
          <a:p>
            <a:pPr marL="285750" indent="-285750" algn="just">
              <a:buClr>
                <a:srgbClr val="19A4DE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79797A"/>
                </a:solidFill>
              </a:rPr>
              <a:t>Предоставление возможности региональным подразделениям вневедомственной охраны формировать с помощью АРМ Администратора УВО региона собственную структуру подразделений и ПЦО с привязкой к ним АРМ Инженеров ОВО и АРМ Дежурных офицеров ОВО, созданием логинов и генерацией паролей для учетных записей подразделения, IP-адресов подразделений ОВО для работы в ПАК ВсМК.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CF36F-1C53-43C0-AAF5-3E95C41F078F}"/>
              </a:ext>
            </a:extLst>
          </p:cNvPr>
          <p:cNvSpPr txBox="1"/>
          <p:nvPr/>
        </p:nvSpPr>
        <p:spPr>
          <a:xfrm>
            <a:off x="7139987" y="781884"/>
            <a:ext cx="215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19A4DE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7037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DBE46F-7C91-45A4-A625-4496B8ECF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42" t="22690" r="17099" b="12920"/>
          <a:stretch/>
        </p:blipFill>
        <p:spPr>
          <a:xfrm>
            <a:off x="5153298" y="1402768"/>
            <a:ext cx="4423954" cy="35879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A475A4-6D9D-42D5-8198-357A47734E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46A734-FCF2-4F99-8CA5-342EBB31D00B}"/>
              </a:ext>
            </a:extLst>
          </p:cNvPr>
          <p:cNvSpPr txBox="1"/>
          <p:nvPr/>
        </p:nvSpPr>
        <p:spPr>
          <a:xfrm>
            <a:off x="5153298" y="5147455"/>
            <a:ext cx="430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79797A"/>
                </a:solidFill>
              </a:rPr>
              <a:t>Рис. 3. Структурная схема ПАК ВсМК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7624AC-7FF8-47FD-BB62-DE4CA2E738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42" t="26127" r="17099" b="15043"/>
          <a:stretch/>
        </p:blipFill>
        <p:spPr>
          <a:xfrm>
            <a:off x="400595" y="1402768"/>
            <a:ext cx="4423954" cy="3278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07864-1FBF-4914-B984-D9AA85CA2977}"/>
              </a:ext>
            </a:extLst>
          </p:cNvPr>
          <p:cNvSpPr txBox="1"/>
          <p:nvPr/>
        </p:nvSpPr>
        <p:spPr>
          <a:xfrm>
            <a:off x="400595" y="4772983"/>
            <a:ext cx="4308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79797A"/>
                </a:solidFill>
              </a:rPr>
              <a:t>Рис. 2. Ситуация при взаимодействии подразделений ОВО с мониторинговыми компаниями до внедрения ПАК ВсМК</a:t>
            </a:r>
          </a:p>
        </p:txBody>
      </p:sp>
    </p:spTree>
    <p:extLst>
      <p:ext uri="{BB962C8B-B14F-4D97-AF65-F5344CB8AC3E}">
        <p14:creationId xmlns:p14="http://schemas.microsoft.com/office/powerpoint/2010/main" val="105266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56CC4-ED3F-4EBE-BA8B-1FA3ADE31053}"/>
              </a:ext>
            </a:extLst>
          </p:cNvPr>
          <p:cNvSpPr txBox="1"/>
          <p:nvPr/>
        </p:nvSpPr>
        <p:spPr>
          <a:xfrm>
            <a:off x="2128354" y="2714129"/>
            <a:ext cx="61360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Это комплекс программных продуктов с возможностью неограниченного масштабирования и подключения к нему различных типов систем с использованием стандартного разработанного протокола. </a:t>
            </a:r>
          </a:p>
          <a:p>
            <a:pPr algn="just">
              <a:buClr>
                <a:srgbClr val="19A4DE"/>
              </a:buClr>
            </a:pPr>
            <a:r>
              <a:rPr lang="ru-RU" sz="1400" dirty="0">
                <a:solidFill>
                  <a:srgbClr val="79797A"/>
                </a:solidFill>
              </a:rPr>
              <a:t>Серверное ПО состоит из: </a:t>
            </a:r>
          </a:p>
          <a:p>
            <a:pPr marL="285750" indent="-285750" algn="just">
              <a:buClr>
                <a:srgbClr val="19A4DE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79797A"/>
                </a:solidFill>
              </a:rPr>
              <a:t>системы хранения и работы с данными; </a:t>
            </a:r>
          </a:p>
          <a:p>
            <a:pPr marL="285750" indent="-285750" algn="just">
              <a:buClr>
                <a:srgbClr val="19A4DE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79797A"/>
                </a:solidFill>
              </a:rPr>
              <a:t>системы интеграции с мониторинговыми организациями; </a:t>
            </a:r>
          </a:p>
          <a:p>
            <a:pPr marL="285750" indent="-285750" algn="just">
              <a:buClr>
                <a:srgbClr val="19A4DE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79797A"/>
                </a:solidFill>
              </a:rPr>
              <a:t>системы интеграции с бухгалтерской системой УВО.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A90F2C-78D9-4C00-A65A-49BD04FE7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729000"/>
            <a:ext cx="1333597" cy="2738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0FB58-94D5-4277-AECC-DE61A40035C3}"/>
              </a:ext>
            </a:extLst>
          </p:cNvPr>
          <p:cNvSpPr txBox="1"/>
          <p:nvPr/>
        </p:nvSpPr>
        <p:spPr>
          <a:xfrm>
            <a:off x="2128354" y="2165260"/>
            <a:ext cx="378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9A4DE"/>
                </a:solidFill>
              </a:rPr>
              <a:t>СЕРВЕРНОЕ ПО</a:t>
            </a:r>
          </a:p>
        </p:txBody>
      </p:sp>
    </p:spTree>
    <p:extLst>
      <p:ext uri="{BB962C8B-B14F-4D97-AF65-F5344CB8AC3E}">
        <p14:creationId xmlns:p14="http://schemas.microsoft.com/office/powerpoint/2010/main" val="25874905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66268</TotalTime>
  <Words>1725</Words>
  <Application>Microsoft Office PowerPoint</Application>
  <PresentationFormat>Лист A4 (210x297 мм)</PresentationFormat>
  <Paragraphs>106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Montserrat Light</vt:lpstr>
      <vt:lpstr>Wingdings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Александр Питиримов</dc:creator>
  <cp:keywords/>
  <dc:description/>
  <cp:lastModifiedBy>Александр Питиримов</cp:lastModifiedBy>
  <cp:revision>10473</cp:revision>
  <dcterms:created xsi:type="dcterms:W3CDTF">2014-11-12T21:47:38Z</dcterms:created>
  <dcterms:modified xsi:type="dcterms:W3CDTF">2019-10-03T14:34:35Z</dcterms:modified>
  <cp:category/>
</cp:coreProperties>
</file>